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81" r:id="rId2"/>
    <p:sldId id="280" r:id="rId3"/>
    <p:sldId id="257" r:id="rId4"/>
    <p:sldId id="273" r:id="rId5"/>
    <p:sldId id="259" r:id="rId6"/>
    <p:sldId id="277" r:id="rId7"/>
    <p:sldId id="313" r:id="rId8"/>
    <p:sldId id="307" r:id="rId9"/>
    <p:sldId id="310" r:id="rId10"/>
    <p:sldId id="311" r:id="rId11"/>
    <p:sldId id="312" r:id="rId12"/>
    <p:sldId id="309" r:id="rId13"/>
    <p:sldId id="308" r:id="rId14"/>
    <p:sldId id="279" r:id="rId15"/>
    <p:sldId id="301" r:id="rId16"/>
    <p:sldId id="299" r:id="rId17"/>
    <p:sldId id="268" r:id="rId18"/>
    <p:sldId id="274" r:id="rId19"/>
    <p:sldId id="306" r:id="rId20"/>
    <p:sldId id="272" r:id="rId21"/>
    <p:sldId id="270" r:id="rId22"/>
  </p:sldIdLst>
  <p:sldSz cx="12192000" cy="6858000"/>
  <p:notesSz cx="6797675" cy="99282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91"/>
  </p:normalViewPr>
  <p:slideViewPr>
    <p:cSldViewPr snapToGrid="0">
      <p:cViewPr varScale="1">
        <p:scale>
          <a:sx n="109" d="100"/>
          <a:sy n="109" d="100"/>
        </p:scale>
        <p:origin x="63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D432E-937F-1A4F-AAC3-1BAC412EE7EF}" type="datetimeFigureOut">
              <a:rPr lang="sk-SK" smtClean="0"/>
              <a:t>06.12.2023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2CBC0-9092-A748-93CA-3421DF8AE86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457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FAA194-F104-36DA-A4D9-2F69AD838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CBC64F3-460E-E9C8-8029-AB27BD3F7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D1BE0C5-4909-F576-0242-41DC4729D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BB16-DCAC-BF4E-AF1B-CFB0E6B87B5D}" type="datetimeFigureOut">
              <a:rPr lang="sk-SK" smtClean="0"/>
              <a:t>06.12.2023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499FC6D-467F-AD3B-3659-05EEB58B0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D0375D2-44EE-4139-881F-CC10E7413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BAA5-AA72-C547-99F1-93DF70BE17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0490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C02EED-AD9B-20B4-3087-972E8D49F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0105C867-FF08-5209-2777-39E206C3D0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6922C28-FD2B-86FB-BCF6-2102D3FA5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BB16-DCAC-BF4E-AF1B-CFB0E6B87B5D}" type="datetimeFigureOut">
              <a:rPr lang="sk-SK" smtClean="0"/>
              <a:t>06.12.2023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DBE6058-9BF0-818C-63D1-B2CBB317A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ADFAB65-9663-941B-7C6E-1F14643BC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BAA5-AA72-C547-99F1-93DF70BE17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6159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7204C713-397D-A8FA-B70F-5C23FF6A39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CBCB8CEA-EE33-174B-F6E9-17A528127F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D2AB6DD-F0A7-A315-4494-D014C95E3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BB16-DCAC-BF4E-AF1B-CFB0E6B87B5D}" type="datetimeFigureOut">
              <a:rPr lang="sk-SK" smtClean="0"/>
              <a:t>06.12.2023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9C53B4F-3E24-D4C3-450F-27395EC5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81874C2-B6FA-2F0E-ADC9-BEECEFF4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BAA5-AA72-C547-99F1-93DF70BE17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026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982F78-A460-F638-CBFD-88ED8064B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2FCC22F-86C5-055B-3006-7A7981F82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81C0B83-A2DC-79F6-372E-A7F92570E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BB16-DCAC-BF4E-AF1B-CFB0E6B87B5D}" type="datetimeFigureOut">
              <a:rPr lang="sk-SK" smtClean="0"/>
              <a:t>06.12.2023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275F532-C9A2-6CE6-58E5-9C8CB15E6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829177D-6B85-DD2D-D741-4226FAD78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BAA5-AA72-C547-99F1-93DF70BE17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6888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98B439-634A-29FC-F1C3-88A14698B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A033569-614E-977E-ABEE-00B7FFEEF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DFE6698-6453-0251-3DB2-B387A43E4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BB16-DCAC-BF4E-AF1B-CFB0E6B87B5D}" type="datetimeFigureOut">
              <a:rPr lang="sk-SK" smtClean="0"/>
              <a:t>06.12.2023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A75A497-0D0B-22A6-E8AC-106DC54CF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F4F825D-4D56-AF98-C2BA-0D276748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BAA5-AA72-C547-99F1-93DF70BE17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115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EF76D8-A619-FAC8-F1AE-3BA65DD9B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1E91E96-6490-6377-7973-D76EA6D45E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F7171D9F-7388-B4DA-A2D0-C38F112FC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2F82A8EB-2566-0553-C570-F80C008CD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BB16-DCAC-BF4E-AF1B-CFB0E6B87B5D}" type="datetimeFigureOut">
              <a:rPr lang="sk-SK" smtClean="0"/>
              <a:t>06.12.2023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C42FAE47-E405-16FC-CD9B-4C9901C8F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D12BD756-1C75-0980-8665-222A11C12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BAA5-AA72-C547-99F1-93DF70BE17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23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0B41BD-E1C0-D3C0-FF03-261265852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5D31EAF-4BE5-EDB7-1C8E-E950CADFA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FF86F917-F86F-6D00-7D90-493095699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950399F-C893-AA8F-08C6-5C8C4566E7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C70BC24C-D0EB-8A53-D69A-4DD7BC31F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F2A7A5BB-63B8-E2AD-C604-DACD05B7A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BB16-DCAC-BF4E-AF1B-CFB0E6B87B5D}" type="datetimeFigureOut">
              <a:rPr lang="sk-SK" smtClean="0"/>
              <a:t>06.12.2023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D1EAC865-BD23-54DA-76A5-F572318FC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768EE6FB-C547-7D84-E2AB-E836D5C6D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BAA5-AA72-C547-99F1-93DF70BE17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984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AAB814-2B3F-F400-4E2B-D4F46F0DE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C744573D-6852-E13E-1FB2-B9F34896E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BB16-DCAC-BF4E-AF1B-CFB0E6B87B5D}" type="datetimeFigureOut">
              <a:rPr lang="sk-SK" smtClean="0"/>
              <a:t>06.12.2023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6EDB7200-D463-434B-A96C-75F575980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5CF4D736-8312-9DC7-0915-E5910CDDE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BAA5-AA72-C547-99F1-93DF70BE17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3708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8BCB4F0-B02D-7A4F-4C67-51A6B03C3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BB16-DCAC-BF4E-AF1B-CFB0E6B87B5D}" type="datetimeFigureOut">
              <a:rPr lang="sk-SK" smtClean="0"/>
              <a:t>06.12.2023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9D6DF226-55C7-4519-EDCA-6580BC20E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E883F52A-A7CF-E59B-5EF2-118FC72EB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BAA5-AA72-C547-99F1-93DF70BE17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991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A041CB-2DCF-0194-C45D-863B69AF4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FF58F75-029B-BC69-2A7B-BAFA7BA51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572F80B-79C8-1DE8-D0DF-EDA0E7C36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4D1400A-2E8D-A4C5-B91A-24C2A3AD9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BB16-DCAC-BF4E-AF1B-CFB0E6B87B5D}" type="datetimeFigureOut">
              <a:rPr lang="sk-SK" smtClean="0"/>
              <a:t>06.12.2023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27CFE13-F5C5-45FE-A901-9BAE9DC81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6A7F393-38CC-B784-EF54-A1CC9D70B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BAA5-AA72-C547-99F1-93DF70BE17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90282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A02AF1-36B4-D537-3ECB-46171D2E2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A05C9063-8C58-AC5B-4DE6-8C4496F9FE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58870CB-2CF5-D257-40B8-6F9F38E9D6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A2090E4-EA94-5A2A-E4DD-ADA881F4C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BB16-DCAC-BF4E-AF1B-CFB0E6B87B5D}" type="datetimeFigureOut">
              <a:rPr lang="sk-SK" smtClean="0"/>
              <a:t>06.12.2023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79AD763-DBCE-A5C8-204E-F9D93BD2C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72CFF5B-CB91-97C0-8DA1-4EE61EDA5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BAA5-AA72-C547-99F1-93DF70BE17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696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CB5DD3C8-C3CD-1CFC-F2C7-141C872C3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5091543-4FC5-D68C-C868-584FA1280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747D9F1-E02A-922E-CFF4-99CEBFF225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FBB16-DCAC-BF4E-AF1B-CFB0E6B87B5D}" type="datetimeFigureOut">
              <a:rPr lang="sk-SK" smtClean="0"/>
              <a:t>06.12.2023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C139B00-1172-79B7-1874-B8B21B993C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C7E9851-CA31-1C23-026C-41726972A0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6BAA5-AA72-C547-99F1-93DF70BE17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2019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ien.gv.at/stadtentwicklung/studien/pdf/b008273.pdf" TargetMode="External"/><Relationship Id="rId3" Type="http://schemas.openxmlformats.org/officeDocument/2006/relationships/hyperlink" Target="http://www.participativnimetody.cz/?fbclid=IwAR31PXylXsfgGsVQtXCDtyTk4YAb_GgRBvI3VrEJge68vnAVMd0NrT__zuY" TargetMode="External"/><Relationship Id="rId7" Type="http://schemas.openxmlformats.org/officeDocument/2006/relationships/hyperlink" Target="https://iprpraha.cz/uploads/assets/dokumenty/Manual_Participace/manpart_1510.pdf" TargetMode="External"/><Relationship Id="rId2" Type="http://schemas.openxmlformats.org/officeDocument/2006/relationships/hyperlink" Target="https://www.involve.org.uk/sites/default/files/field/attachemnt/People-and-Participatio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articipedia.net/" TargetMode="External"/><Relationship Id="rId11" Type="http://schemas.openxmlformats.org/officeDocument/2006/relationships/image" Target="../media/image1.png"/><Relationship Id="rId5" Type="http://schemas.openxmlformats.org/officeDocument/2006/relationships/hyperlink" Target="https://www.minv.sk/?ros_np_participacia_knizna_edicia_participacia" TargetMode="External"/><Relationship Id="rId10" Type="http://schemas.openxmlformats.org/officeDocument/2006/relationships/hyperlink" Target="https://mib.sk/manual-verejnych-priestorov/" TargetMode="External"/><Relationship Id="rId4" Type="http://schemas.openxmlformats.org/officeDocument/2006/relationships/hyperlink" Target="https://www.epa.gov/international-cooperation/public-participation-guide" TargetMode="External"/><Relationship Id="rId9" Type="http://schemas.openxmlformats.org/officeDocument/2006/relationships/hyperlink" Target="https://mib.sk/manual-participacie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C1259FB-7F02-A88E-AF8A-24164EEEE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48873"/>
            <a:ext cx="4572000" cy="2387600"/>
          </a:xfrm>
        </p:spPr>
        <p:txBody>
          <a:bodyPr>
            <a:normAutofit/>
          </a:bodyPr>
          <a:lstStyle/>
          <a:p>
            <a:r>
              <a:rPr lang="sk-SK" sz="10000" dirty="0"/>
              <a:t>VITAJTE</a:t>
            </a:r>
          </a:p>
        </p:txBody>
      </p:sp>
      <p:pic>
        <p:nvPicPr>
          <p:cNvPr id="6" name="Obrázok 5" descr="Obrázok, na ktorom je kruh, text, grafika, písmo&#10;&#10;Automaticky generovaný popis">
            <a:extLst>
              <a:ext uri="{FF2B5EF4-FFF2-40B4-BE49-F238E27FC236}">
                <a16:creationId xmlns:a16="http://schemas.microsoft.com/office/drawing/2014/main" id="{B90FA7C4-7694-F8BF-15C0-F183E0F26D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2574" y="821323"/>
            <a:ext cx="4762500" cy="472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812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124ED-4F4D-BCDF-7BB7-591A39B9D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61952"/>
          </a:xfrm>
        </p:spPr>
        <p:txBody>
          <a:bodyPr/>
          <a:lstStyle/>
          <a:p>
            <a:r>
              <a:rPr lang="sk-SK" b="1" dirty="0" smtClean="0">
                <a:solidFill>
                  <a:srgbClr val="0070C0"/>
                </a:solidFill>
              </a:rPr>
              <a:t>OBED 12:30 – 13:30</a:t>
            </a:r>
            <a:endParaRPr lang="sk-SK" b="1" dirty="0">
              <a:solidFill>
                <a:srgbClr val="0070C0"/>
              </a:solidFill>
            </a:endParaRPr>
          </a:p>
        </p:txBody>
      </p:sp>
      <p:pic>
        <p:nvPicPr>
          <p:cNvPr id="4" name="Obrázok 3" descr="Obrázok, na ktorom je kruh, text, grafika, písmo&#10;&#10;Automaticky generovaný popis">
            <a:extLst>
              <a:ext uri="{FF2B5EF4-FFF2-40B4-BE49-F238E27FC236}">
                <a16:creationId xmlns:a16="http://schemas.microsoft.com/office/drawing/2014/main" id="{0B8AED49-38D1-8CC4-233F-91241074A5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2774" y="5451010"/>
            <a:ext cx="1419225" cy="140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620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124ED-4F4D-BCDF-7BB7-591A39B9D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61952"/>
          </a:xfrm>
        </p:spPr>
        <p:txBody>
          <a:bodyPr/>
          <a:lstStyle/>
          <a:p>
            <a:r>
              <a:rPr lang="sk-SK" b="1" dirty="0" smtClean="0">
                <a:solidFill>
                  <a:srgbClr val="0070C0"/>
                </a:solidFill>
              </a:rPr>
              <a:t>DEBRIEF Z MAPOVANIA</a:t>
            </a:r>
            <a:br>
              <a:rPr lang="sk-SK" b="1" dirty="0" smtClean="0">
                <a:solidFill>
                  <a:srgbClr val="0070C0"/>
                </a:solidFill>
              </a:rPr>
            </a:br>
            <a:r>
              <a:rPr lang="sk-SK" b="1" dirty="0" smtClean="0">
                <a:solidFill>
                  <a:srgbClr val="0070C0"/>
                </a:solidFill>
              </a:rPr>
              <a:t>osi x /y MOC/VPLYV</a:t>
            </a:r>
            <a:endParaRPr lang="sk-SK" b="1" dirty="0">
              <a:solidFill>
                <a:srgbClr val="0070C0"/>
              </a:solidFill>
            </a:endParaRPr>
          </a:p>
        </p:txBody>
      </p:sp>
      <p:pic>
        <p:nvPicPr>
          <p:cNvPr id="4" name="Obrázok 3" descr="Obrázok, na ktorom je kruh, text, grafika, písmo&#10;&#10;Automaticky generovaný popis">
            <a:extLst>
              <a:ext uri="{FF2B5EF4-FFF2-40B4-BE49-F238E27FC236}">
                <a16:creationId xmlns:a16="http://schemas.microsoft.com/office/drawing/2014/main" id="{0B8AED49-38D1-8CC4-233F-91241074A5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2774" y="5451010"/>
            <a:ext cx="1419225" cy="140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378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2FD6E6-73F3-E1D9-CBB9-71A14541E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0070C0"/>
                </a:solidFill>
              </a:rPr>
              <a:t>7 krokov ako navrhovať parti </a:t>
            </a:r>
            <a:r>
              <a:rPr lang="sk-SK" b="1" dirty="0" smtClean="0">
                <a:solidFill>
                  <a:srgbClr val="0070C0"/>
                </a:solidFill>
              </a:rPr>
              <a:t>proces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7082F3F-896A-61BF-3F5E-473C5AB6E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k-SK" b="1" dirty="0">
                <a:solidFill>
                  <a:srgbClr val="C00000"/>
                </a:solidFill>
                <a:latin typeface="+mj-lt"/>
              </a:rPr>
              <a:t>Zmapuj všetkých aktérov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>
                <a:solidFill>
                  <a:srgbClr val="C00000"/>
                </a:solidFill>
                <a:latin typeface="+mj-lt"/>
              </a:rPr>
              <a:t>Jednotlivo posúď vplyv (negatívny aj pozitívny) a (</a:t>
            </a:r>
            <a:r>
              <a:rPr lang="sk-SK" b="1" dirty="0" err="1">
                <a:solidFill>
                  <a:srgbClr val="C00000"/>
                </a:solidFill>
                <a:latin typeface="+mj-lt"/>
              </a:rPr>
              <a:t>ne</a:t>
            </a:r>
            <a:r>
              <a:rPr lang="sk-SK" b="1" dirty="0">
                <a:solidFill>
                  <a:srgbClr val="C00000"/>
                </a:solidFill>
                <a:latin typeface="+mj-lt"/>
              </a:rPr>
              <a:t>)záujem aktérov o pripravovaný materiál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>
                <a:solidFill>
                  <a:srgbClr val="C00000"/>
                </a:solidFill>
                <a:latin typeface="+mj-lt"/>
              </a:rPr>
              <a:t>Identifikuj a prizvi legitímnych zástupcov jednotlivých organizovaných záujmov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>
                <a:solidFill>
                  <a:srgbClr val="C00000"/>
                </a:solidFill>
                <a:latin typeface="+mj-lt"/>
              </a:rPr>
              <a:t>Prever existenciu konfliktov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Zabezpeč </a:t>
            </a:r>
            <a:r>
              <a:rPr lang="sk-SK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inkluzívnosť</a:t>
            </a:r>
            <a:endParaRPr lang="sk-SK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Oslov vybraných aktérov</a:t>
            </a:r>
          </a:p>
          <a:p>
            <a:pPr marL="514350" indent="-514350">
              <a:buFont typeface="+mj-lt"/>
              <a:buAutoNum type="arabicPeriod"/>
            </a:pPr>
            <a:r>
              <a:rPr lang="sk-SK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Calibri" panose="020F0502020204030204" pitchFamily="34" charset="0"/>
                <a:cs typeface="+mn-cs"/>
              </a:rPr>
              <a:t>Vyber vhodný nástroj zapojenia pre každého účastníka/skupinu</a:t>
            </a:r>
          </a:p>
          <a:p>
            <a:pPr marL="0" indent="0">
              <a:buNone/>
            </a:pPr>
            <a:endParaRPr lang="sk-SK" dirty="0">
              <a:solidFill>
                <a:srgbClr val="0070C0"/>
              </a:solidFill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sk-SK" dirty="0">
              <a:solidFill>
                <a:srgbClr val="0070C0"/>
              </a:solidFill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sk-SK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392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F91C8-64D5-92EF-8771-AF81B526C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>
                <a:solidFill>
                  <a:srgbClr val="0070C0"/>
                </a:solidFill>
              </a:rPr>
              <a:t>Krok 2: Jednotlivo posúď vplyv (negatívny aj pozitívny) a (ne)záujem aktérov o pripravovaný </a:t>
            </a:r>
            <a:r>
              <a:rPr lang="sk-SK" b="1" dirty="0" smtClean="0">
                <a:solidFill>
                  <a:srgbClr val="0070C0"/>
                </a:solidFill>
              </a:rPr>
              <a:t>materiál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C1C31CA-99EE-9C5D-BC66-5BFA3741D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sz="2800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sk-SK" sz="2800" dirty="0">
                <a:latin typeface="+mj-lt"/>
              </a:rPr>
              <a:t>Vie niekto proces prípravy materiálu aktívne podporiť až pomôcť presadiť?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800" dirty="0">
                <a:latin typeface="+mj-lt"/>
              </a:rPr>
              <a:t>Vie niekto proces prípravy materiálu aktívne blokovať až úplne zablokovať?</a:t>
            </a:r>
          </a:p>
          <a:p>
            <a:pPr marL="0" indent="0">
              <a:buNone/>
            </a:pPr>
            <a:endParaRPr lang="sk-SK" sz="2800" dirty="0"/>
          </a:p>
          <a:p>
            <a:endParaRPr lang="sk-SK" sz="28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06771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>
                <a:solidFill>
                  <a:srgbClr val="0070C0"/>
                </a:solidFill>
              </a:rPr>
              <a:t>Krok 3: Identifikuj a prizvi legitímnych zástupcov jednotlivých organizovaných </a:t>
            </a:r>
            <a:r>
              <a:rPr lang="sk-SK" b="1" dirty="0" smtClean="0">
                <a:solidFill>
                  <a:srgbClr val="0070C0"/>
                </a:solidFill>
              </a:rPr>
              <a:t>záujmov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697DB345-4F88-292A-E085-D3C56E259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k-SK" sz="2800" dirty="0">
                <a:latin typeface="+mj-lt"/>
              </a:rPr>
              <a:t>Kto môže hovoriť za jednotlivý záujem, tak aby bol reprezentatívnym zástupcom?</a:t>
            </a:r>
            <a:br>
              <a:rPr lang="sk-SK" sz="2800" dirty="0">
                <a:latin typeface="+mj-lt"/>
              </a:rPr>
            </a:br>
            <a:endParaRPr lang="sk-SK" sz="2800" dirty="0">
              <a:latin typeface="+mj-lt"/>
            </a:endParaRPr>
          </a:p>
          <a:p>
            <a:pPr marL="0" indent="0">
              <a:buNone/>
            </a:pPr>
            <a:r>
              <a:rPr lang="sk-SK" sz="2800" dirty="0">
                <a:latin typeface="+mj-lt"/>
              </a:rPr>
              <a:t>Pozor: Kto zúčtovateľne, resp. legitímne zastupuje daného aktéra? Zúčastňuje sa tá správna osoba, </a:t>
            </a:r>
            <a:r>
              <a:rPr lang="sk-SK" sz="2800" dirty="0" err="1">
                <a:latin typeface="+mj-lt"/>
              </a:rPr>
              <a:t>t.j</a:t>
            </a:r>
            <a:r>
              <a:rPr lang="sk-SK" sz="2800" dirty="0">
                <a:latin typeface="+mj-lt"/>
              </a:rPr>
              <a:t>. osoba s primeranými právomocami? Vieme niečo o tom ako funguje organizácia dovnútra </a:t>
            </a:r>
            <a:r>
              <a:rPr lang="sk-SK" sz="2800" dirty="0" err="1">
                <a:latin typeface="+mj-lt"/>
              </a:rPr>
              <a:t>t.j</a:t>
            </a:r>
            <a:r>
              <a:rPr lang="sk-SK" sz="2800" dirty="0">
                <a:latin typeface="+mj-lt"/>
              </a:rPr>
              <a:t>. zastupuje naozaj jej vedenie záujmy všetkých členov?</a:t>
            </a:r>
          </a:p>
          <a:p>
            <a:pPr marL="0" indent="0">
              <a:buNone/>
            </a:pPr>
            <a:r>
              <a:rPr lang="sk-SK" sz="2800" dirty="0">
                <a:latin typeface="+mj-lt"/>
              </a:rPr>
              <a:t>(Je legitímne žiadať o dokázanie zúčtovateľnosti, zvýšenie právomocí alebo výmenu!)</a:t>
            </a:r>
            <a:endParaRPr lang="en-US" sz="2800" dirty="0">
              <a:latin typeface="+mj-lt"/>
            </a:endParaRPr>
          </a:p>
        </p:txBody>
      </p:sp>
      <p:pic>
        <p:nvPicPr>
          <p:cNvPr id="4" name="Obrázok 3" descr="Obrázok, na ktorom je kruh, text, grafika, písmo&#10;&#10;Automaticky generovaný popis">
            <a:extLst>
              <a:ext uri="{FF2B5EF4-FFF2-40B4-BE49-F238E27FC236}">
                <a16:creationId xmlns:a16="http://schemas.microsoft.com/office/drawing/2014/main" id="{0717BB64-1EAE-97BE-0F97-01023ECE93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2774" y="5451010"/>
            <a:ext cx="1419225" cy="140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397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ADB38B0B-F3FB-399B-582B-EF589F6FD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0070C0"/>
                </a:solidFill>
              </a:rPr>
              <a:t>Ako môžem preverovať oprávnenosť zastupovania</a:t>
            </a:r>
            <a:r>
              <a:rPr lang="sk-SK" dirty="0" smtClean="0">
                <a:solidFill>
                  <a:srgbClr val="0070C0"/>
                </a:solidFill>
              </a:rPr>
              <a:t>? 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5DB21863-6C7A-B649-2171-09C92F178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8117"/>
          </a:xfrm>
        </p:spPr>
        <p:txBody>
          <a:bodyPr>
            <a:normAutofit fontScale="92500" lnSpcReduction="10000"/>
          </a:bodyPr>
          <a:lstStyle/>
          <a:p>
            <a:r>
              <a:rPr lang="sk-SK" dirty="0">
                <a:latin typeface="+mj-lt"/>
              </a:rPr>
              <a:t>existencia v registri mimovládnych neziskových</a:t>
            </a:r>
          </a:p>
          <a:p>
            <a:r>
              <a:rPr lang="sk-SK" dirty="0">
                <a:latin typeface="+mj-lt"/>
              </a:rPr>
              <a:t>kvalita verejne dostupných informácií – (webstránka, profily na sociálnych sieťach)</a:t>
            </a:r>
          </a:p>
          <a:p>
            <a:r>
              <a:rPr lang="sk-SK" dirty="0">
                <a:latin typeface="+mj-lt"/>
              </a:rPr>
              <a:t>stanovy</a:t>
            </a:r>
          </a:p>
          <a:p>
            <a:pPr lvl="1"/>
            <a:r>
              <a:rPr lang="sk-SK" dirty="0">
                <a:latin typeface="+mj-lt"/>
              </a:rPr>
              <a:t>voľba riaditeľa</a:t>
            </a:r>
          </a:p>
          <a:p>
            <a:pPr lvl="1"/>
            <a:r>
              <a:rPr lang="sk-SK" dirty="0">
                <a:latin typeface="+mj-lt"/>
              </a:rPr>
              <a:t>poslanie</a:t>
            </a:r>
          </a:p>
          <a:p>
            <a:pPr lvl="1"/>
            <a:r>
              <a:rPr lang="sk-SK" dirty="0">
                <a:latin typeface="+mj-lt"/>
              </a:rPr>
              <a:t>cieľ činností</a:t>
            </a:r>
          </a:p>
          <a:p>
            <a:pPr lvl="1"/>
            <a:r>
              <a:rPr lang="sk-SK" dirty="0">
                <a:latin typeface="+mj-lt"/>
              </a:rPr>
              <a:t>členská základňa – počet členov</a:t>
            </a:r>
          </a:p>
          <a:p>
            <a:pPr lvl="1"/>
            <a:r>
              <a:rPr lang="sk-SK" dirty="0">
                <a:latin typeface="+mj-lt"/>
              </a:rPr>
              <a:t>výročné správy</a:t>
            </a:r>
          </a:p>
          <a:p>
            <a:r>
              <a:rPr lang="sk-SK" dirty="0">
                <a:latin typeface="+mj-lt"/>
              </a:rPr>
              <a:t>vnútorná organizačná štruktúra – napr. valné zhromaždenie</a:t>
            </a:r>
          </a:p>
          <a:p>
            <a:r>
              <a:rPr lang="sk-SK" dirty="0">
                <a:latin typeface="+mj-lt"/>
              </a:rPr>
              <a:t>zápisy zo zasadnutí</a:t>
            </a:r>
          </a:p>
          <a:p>
            <a:r>
              <a:rPr lang="sk-SK" dirty="0">
                <a:latin typeface="+mj-lt"/>
              </a:rPr>
              <a:t>transparentnosť financovania</a:t>
            </a:r>
          </a:p>
          <a:p>
            <a:endParaRPr lang="sk-SK" dirty="0">
              <a:latin typeface="+mj-lt"/>
            </a:endParaRPr>
          </a:p>
        </p:txBody>
      </p:sp>
      <p:pic>
        <p:nvPicPr>
          <p:cNvPr id="2" name="Obrázok 1" descr="Obrázok, na ktorom je kruh, text, grafika, písmo&#10;&#10;Automaticky generovaný popis">
            <a:extLst>
              <a:ext uri="{FF2B5EF4-FFF2-40B4-BE49-F238E27FC236}">
                <a16:creationId xmlns:a16="http://schemas.microsoft.com/office/drawing/2014/main" id="{D848E875-FAD0-84FB-9C42-7BEC40393A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2774" y="5451010"/>
            <a:ext cx="1419225" cy="140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552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0070C0"/>
                </a:solidFill>
              </a:rPr>
              <a:t>Krok 4: Prever existenciu </a:t>
            </a:r>
            <a:r>
              <a:rPr lang="sk-SK" b="1" dirty="0" smtClean="0">
                <a:solidFill>
                  <a:srgbClr val="0070C0"/>
                </a:solidFill>
              </a:rPr>
              <a:t>konfliktov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0937" y="1377864"/>
            <a:ext cx="10902863" cy="5240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>
                <a:latin typeface="+mj-lt"/>
              </a:rPr>
              <a:t>Existuje riziko konfliktu medzi niektorými z identifikovaných aktérov?</a:t>
            </a:r>
          </a:p>
          <a:p>
            <a:pPr marL="0" indent="0">
              <a:buNone/>
            </a:pPr>
            <a:endParaRPr lang="sk-SK" dirty="0">
              <a:latin typeface="+mj-lt"/>
            </a:endParaRPr>
          </a:p>
          <a:p>
            <a:pPr marL="0" indent="0">
              <a:buNone/>
            </a:pPr>
            <a:r>
              <a:rPr lang="sk-SK" u="sng" dirty="0">
                <a:latin typeface="+mj-lt"/>
              </a:rPr>
              <a:t>Náhľad konfliktu:</a:t>
            </a:r>
          </a:p>
          <a:p>
            <a:pPr marL="0" indent="0">
              <a:buNone/>
            </a:pPr>
            <a:r>
              <a:rPr lang="sk-SK" dirty="0">
                <a:latin typeface="+mj-lt"/>
              </a:rPr>
              <a:t>- kto sú strany konfliktu?</a:t>
            </a:r>
          </a:p>
          <a:p>
            <a:pPr marL="0" indent="0">
              <a:buNone/>
            </a:pPr>
            <a:r>
              <a:rPr lang="sk-SK" dirty="0">
                <a:latin typeface="+mj-lt"/>
              </a:rPr>
              <a:t>- aké sú pozície, o čo každá strana bojuje?</a:t>
            </a:r>
          </a:p>
          <a:p>
            <a:pPr marL="0" indent="0">
              <a:buNone/>
            </a:pPr>
            <a:r>
              <a:rPr lang="sk-SK" dirty="0">
                <a:latin typeface="+mj-lt"/>
              </a:rPr>
              <a:t>- je niekto v nevýhode/nerovnocennom postavení?</a:t>
            </a:r>
          </a:p>
          <a:p>
            <a:pPr marL="0" indent="0">
              <a:buNone/>
            </a:pPr>
            <a:r>
              <a:rPr lang="sk-SK" dirty="0">
                <a:latin typeface="+mj-lt"/>
              </a:rPr>
              <a:t>- druh konfliktu – hodnotový - principiálny, konflikt záujmov, osobnostný a pod.?</a:t>
            </a:r>
          </a:p>
          <a:p>
            <a:pPr marL="0" indent="0">
              <a:buNone/>
            </a:pPr>
            <a:r>
              <a:rPr lang="sk-SK" dirty="0">
                <a:latin typeface="+mj-lt"/>
              </a:rPr>
              <a:t>- o čo sa bojuje (čo je trofej?)</a:t>
            </a:r>
          </a:p>
          <a:p>
            <a:pPr marL="0" indent="0">
              <a:buNone/>
            </a:pPr>
            <a:r>
              <a:rPr lang="sk-SK" dirty="0">
                <a:latin typeface="+mj-lt"/>
              </a:rPr>
              <a:t>- ako chceme, aby to skončilo?</a:t>
            </a:r>
          </a:p>
        </p:txBody>
      </p:sp>
      <p:pic>
        <p:nvPicPr>
          <p:cNvPr id="4" name="Obrázok 3" descr="Obrázok, na ktorom je kruh, text, grafika, písmo&#10;&#10;Automaticky generovaný popis">
            <a:extLst>
              <a:ext uri="{FF2B5EF4-FFF2-40B4-BE49-F238E27FC236}">
                <a16:creationId xmlns:a16="http://schemas.microsoft.com/office/drawing/2014/main" id="{253884B7-A681-C860-E872-27E905B88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2774" y="5451010"/>
            <a:ext cx="1419225" cy="140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635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66D873-1B62-E305-7449-5B48FF46E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3912"/>
          </a:xfrm>
        </p:spPr>
        <p:txBody>
          <a:bodyPr>
            <a:normAutofit fontScale="90000"/>
          </a:bodyPr>
          <a:lstStyle/>
          <a:p>
            <a:r>
              <a:rPr lang="sk-SK" sz="4400" b="1" kern="0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+mn-cs"/>
              </a:rPr>
              <a:t/>
            </a:r>
            <a:br>
              <a:rPr lang="sk-SK" sz="4400" b="1" kern="0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+mn-cs"/>
              </a:rPr>
            </a:br>
            <a:r>
              <a:rPr lang="sk-SK" b="1" kern="0" dirty="0">
                <a:solidFill>
                  <a:srgbClr val="0070C0"/>
                </a:solidFill>
                <a:ea typeface="Calibri" panose="020F0502020204030204" pitchFamily="34" charset="0"/>
                <a:cs typeface="+mn-cs"/>
              </a:rPr>
              <a:t/>
            </a:r>
            <a:br>
              <a:rPr lang="sk-SK" b="1" kern="0" dirty="0">
                <a:solidFill>
                  <a:srgbClr val="0070C0"/>
                </a:solidFill>
                <a:ea typeface="Calibri" panose="020F0502020204030204" pitchFamily="34" charset="0"/>
                <a:cs typeface="+mn-cs"/>
              </a:rPr>
            </a:br>
            <a:r>
              <a:rPr lang="sk-SK" b="1" kern="0" dirty="0">
                <a:solidFill>
                  <a:srgbClr val="0070C0"/>
                </a:solidFill>
                <a:ea typeface="Calibri" panose="020F0502020204030204" pitchFamily="34" charset="0"/>
                <a:cs typeface="+mn-cs"/>
              </a:rPr>
              <a:t>Krok 7: Vyber vhodný nástroj </a:t>
            </a:r>
            <a:r>
              <a:rPr lang="sk-SK" b="1" kern="0" dirty="0" smtClean="0">
                <a:solidFill>
                  <a:srgbClr val="0070C0"/>
                </a:solidFill>
                <a:ea typeface="Calibri" panose="020F0502020204030204" pitchFamily="34" charset="0"/>
                <a:cs typeface="+mn-cs"/>
              </a:rPr>
              <a:t>zapojenia</a:t>
            </a:r>
            <a:r>
              <a:rPr lang="sk-SK" sz="4400" b="1" kern="0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+mn-cs"/>
              </a:rPr>
              <a:t/>
            </a:r>
            <a:br>
              <a:rPr lang="sk-SK" sz="4400" b="1" kern="0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+mn-cs"/>
              </a:rPr>
            </a:br>
            <a:r>
              <a:rPr lang="sk-SK" sz="4400" b="1" dirty="0">
                <a:solidFill>
                  <a:srgbClr val="0070C0"/>
                </a:solidFill>
                <a:latin typeface="+mj-lt"/>
              </a:rPr>
              <a:t/>
            </a:r>
            <a:br>
              <a:rPr lang="sk-SK" sz="4400" b="1" dirty="0">
                <a:solidFill>
                  <a:srgbClr val="0070C0"/>
                </a:solidFill>
                <a:latin typeface="+mj-lt"/>
              </a:rPr>
            </a:br>
            <a:endParaRPr lang="sk-SK" b="1" dirty="0">
              <a:solidFill>
                <a:srgbClr val="0070C0"/>
              </a:solidFill>
            </a:endParaRPr>
          </a:p>
        </p:txBody>
      </p:sp>
      <p:sp>
        <p:nvSpPr>
          <p:cNvPr id="7" name="Zástupný objekt pre obsah 6">
            <a:extLst>
              <a:ext uri="{FF2B5EF4-FFF2-40B4-BE49-F238E27FC236}">
                <a16:creationId xmlns:a16="http://schemas.microsoft.com/office/drawing/2014/main" id="{754F8B5A-F7CC-2746-09E5-E82A2202D9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798512" cy="4351338"/>
          </a:xfrm>
        </p:spPr>
        <p:txBody>
          <a:bodyPr>
            <a:normAutofit fontScale="92500" lnSpcReduction="10000"/>
          </a:bodyPr>
          <a:lstStyle/>
          <a:p>
            <a:r>
              <a:rPr lang="sk-SK" sz="2600" kern="0" dirty="0">
                <a:effectLst/>
                <a:latin typeface="+mj-lt"/>
                <a:ea typeface="Arial" panose="020B0604020202020204" pitchFamily="34" charset="0"/>
              </a:rPr>
              <a:t>deliberatívne fórum, </a:t>
            </a:r>
          </a:p>
          <a:p>
            <a:r>
              <a:rPr lang="sk-SK" sz="2600" kern="0" dirty="0">
                <a:effectLst/>
                <a:latin typeface="+mj-lt"/>
                <a:ea typeface="Arial" panose="020B0604020202020204" pitchFamily="34" charset="0"/>
              </a:rPr>
              <a:t>diskusný panel,</a:t>
            </a:r>
          </a:p>
          <a:p>
            <a:r>
              <a:rPr lang="sk-SK" sz="2600" kern="0" dirty="0">
                <a:effectLst/>
                <a:latin typeface="+mj-lt"/>
                <a:ea typeface="Arial" panose="020B0604020202020204" pitchFamily="34" charset="0"/>
              </a:rPr>
              <a:t>dotazník, </a:t>
            </a:r>
          </a:p>
          <a:p>
            <a:r>
              <a:rPr lang="sk-SK" sz="2600" kern="0" dirty="0">
                <a:effectLst/>
                <a:latin typeface="+mj-lt"/>
                <a:ea typeface="Arial" panose="020B0604020202020204" pitchFamily="34" charset="0"/>
              </a:rPr>
              <a:t>fokusová skupina, </a:t>
            </a:r>
          </a:p>
          <a:p>
            <a:r>
              <a:rPr lang="sk-SK" sz="2600" kern="0" dirty="0">
                <a:effectLst/>
                <a:latin typeface="+mj-lt"/>
                <a:ea typeface="Arial" panose="020B0604020202020204" pitchFamily="34" charset="0"/>
              </a:rPr>
              <a:t>konferencia,</a:t>
            </a:r>
          </a:p>
          <a:p>
            <a:r>
              <a:rPr lang="sk-SK" sz="2600" kern="0" dirty="0">
                <a:effectLst/>
                <a:latin typeface="+mj-lt"/>
                <a:ea typeface="Arial" panose="020B0604020202020204" pitchFamily="34" charset="0"/>
              </a:rPr>
              <a:t>občianske zhromaždenia,</a:t>
            </a:r>
          </a:p>
          <a:p>
            <a:r>
              <a:rPr lang="sk-SK" sz="2600" kern="0" dirty="0">
                <a:effectLst/>
                <a:latin typeface="+mj-lt"/>
                <a:ea typeface="Arial" panose="020B0604020202020204" pitchFamily="34" charset="0"/>
              </a:rPr>
              <a:t>pocitová mapa, </a:t>
            </a:r>
          </a:p>
          <a:p>
            <a:r>
              <a:rPr lang="sk-SK" sz="2600" kern="0" dirty="0">
                <a:latin typeface="+mj-lt"/>
                <a:ea typeface="Arial" panose="020B0604020202020204" pitchFamily="34" charset="0"/>
              </a:rPr>
              <a:t>pracovná skupina,</a:t>
            </a:r>
            <a:endParaRPr lang="sk-SK" sz="2600" kern="0" dirty="0">
              <a:effectLst/>
              <a:latin typeface="+mj-lt"/>
              <a:ea typeface="Arial" panose="020B0604020202020204" pitchFamily="34" charset="0"/>
            </a:endParaRPr>
          </a:p>
          <a:p>
            <a:r>
              <a:rPr lang="sk-SK" sz="2600" kern="0" dirty="0">
                <a:effectLst/>
                <a:latin typeface="+mj-lt"/>
                <a:ea typeface="Arial" panose="020B0604020202020204" pitchFamily="34" charset="0"/>
              </a:rPr>
              <a:t>rozhovor, </a:t>
            </a:r>
          </a:p>
          <a:p>
            <a:r>
              <a:rPr lang="sk-SK" sz="2600" kern="0" dirty="0" err="1">
                <a:effectLst/>
                <a:latin typeface="+mj-lt"/>
                <a:ea typeface="Arial" panose="020B0604020202020204" pitchFamily="34" charset="0"/>
              </a:rPr>
              <a:t>world</a:t>
            </a:r>
            <a:r>
              <a:rPr lang="sk-SK" sz="2600" kern="0" dirty="0"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sk-SK" sz="2600" kern="0" dirty="0" err="1">
                <a:effectLst/>
                <a:latin typeface="+mj-lt"/>
                <a:ea typeface="Arial" panose="020B0604020202020204" pitchFamily="34" charset="0"/>
              </a:rPr>
              <a:t>café</a:t>
            </a:r>
            <a:r>
              <a:rPr lang="sk-SK" sz="2600" kern="0" dirty="0">
                <a:latin typeface="+mj-lt"/>
                <a:ea typeface="Arial" panose="020B0604020202020204" pitchFamily="34" charset="0"/>
              </a:rPr>
              <a:t>.</a:t>
            </a:r>
            <a:endParaRPr lang="sk-SK" sz="2600" kern="0" dirty="0">
              <a:effectLst/>
              <a:latin typeface="+mj-lt"/>
              <a:ea typeface="Arial" panose="020B0604020202020204" pitchFamily="34" charset="0"/>
            </a:endParaRPr>
          </a:p>
          <a:p>
            <a:endParaRPr lang="sk-SK" sz="2600" kern="0" dirty="0">
              <a:latin typeface="+mj-lt"/>
              <a:ea typeface="Arial" panose="020B0604020202020204" pitchFamily="34" charset="0"/>
            </a:endParaRPr>
          </a:p>
          <a:p>
            <a:endParaRPr lang="sk-SK" sz="2600" dirty="0">
              <a:latin typeface="+mj-lt"/>
            </a:endParaRPr>
          </a:p>
        </p:txBody>
      </p:sp>
      <p:sp>
        <p:nvSpPr>
          <p:cNvPr id="8" name="Zástupný objekt pre obsah 7">
            <a:extLst>
              <a:ext uri="{FF2B5EF4-FFF2-40B4-BE49-F238E27FC236}">
                <a16:creationId xmlns:a16="http://schemas.microsoft.com/office/drawing/2014/main" id="{5AE26CE0-9550-6A38-E296-2B835A2F90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sz="2500" kern="0" dirty="0">
                <a:effectLst/>
                <a:latin typeface="+mj-lt"/>
                <a:ea typeface="Arial" panose="020B0604020202020204" pitchFamily="34" charset="0"/>
              </a:rPr>
              <a:t>pripomienky k istej fáze/časti materiálu,</a:t>
            </a:r>
          </a:p>
          <a:p>
            <a:r>
              <a:rPr lang="sk-SK" sz="2500" kern="0" dirty="0">
                <a:effectLst/>
                <a:latin typeface="+mj-lt"/>
                <a:ea typeface="Arial" panose="020B0604020202020204" pitchFamily="34" charset="0"/>
              </a:rPr>
              <a:t>sformulované ciele, </a:t>
            </a:r>
          </a:p>
          <a:p>
            <a:r>
              <a:rPr lang="sk-SK" sz="2500" kern="0" dirty="0">
                <a:effectLst/>
                <a:latin typeface="+mj-lt"/>
                <a:ea typeface="Arial" panose="020B0604020202020204" pitchFamily="34" charset="0"/>
              </a:rPr>
              <a:t>princípy,</a:t>
            </a:r>
          </a:p>
          <a:p>
            <a:r>
              <a:rPr lang="sk-SK" sz="2500" kern="0" dirty="0">
                <a:effectLst/>
                <a:latin typeface="+mj-lt"/>
                <a:ea typeface="Arial" panose="020B0604020202020204" pitchFamily="34" charset="0"/>
              </a:rPr>
              <a:t>súbor navrhovaných riešení</a:t>
            </a:r>
          </a:p>
          <a:p>
            <a:r>
              <a:rPr lang="sk-SK" sz="2500" kern="0" dirty="0">
                <a:effectLst/>
                <a:latin typeface="+mj-lt"/>
                <a:ea typeface="Arial" panose="020B0604020202020204" pitchFamily="34" charset="0"/>
              </a:rPr>
              <a:t>kritériá hodnotenia, </a:t>
            </a:r>
          </a:p>
          <a:p>
            <a:r>
              <a:rPr lang="sk-SK" sz="2500" kern="0" dirty="0">
                <a:effectLst/>
                <a:latin typeface="+mj-lt"/>
                <a:ea typeface="Arial" panose="020B0604020202020204" pitchFamily="34" charset="0"/>
              </a:rPr>
              <a:t>opatrenia, </a:t>
            </a:r>
          </a:p>
          <a:p>
            <a:r>
              <a:rPr lang="sk-SK" sz="2500" kern="0" dirty="0">
                <a:effectLst/>
                <a:latin typeface="+mj-lt"/>
                <a:ea typeface="Arial" panose="020B0604020202020204" pitchFamily="34" charset="0"/>
              </a:rPr>
              <a:t>dáta vo forme nahrávky, písomného záznamu, poznámok na </a:t>
            </a:r>
            <a:r>
              <a:rPr lang="sk-SK" sz="2500" kern="0" dirty="0" err="1">
                <a:effectLst/>
                <a:latin typeface="+mj-lt"/>
                <a:ea typeface="Arial" panose="020B0604020202020204" pitchFamily="34" charset="0"/>
              </a:rPr>
              <a:t>flipchart</a:t>
            </a:r>
            <a:r>
              <a:rPr lang="sk-SK" sz="2500" kern="0" dirty="0">
                <a:latin typeface="+mj-lt"/>
                <a:ea typeface="Arial" panose="020B0604020202020204" pitchFamily="34" charset="0"/>
              </a:rPr>
              <a:t>.</a:t>
            </a:r>
            <a:endParaRPr lang="sk-SK" sz="2500" dirty="0">
              <a:latin typeface="+mj-lt"/>
            </a:endParaRPr>
          </a:p>
        </p:txBody>
      </p:sp>
      <p:pic>
        <p:nvPicPr>
          <p:cNvPr id="14" name="Obrázok 13" descr="Obrázok, na ktorom je kruh, text, grafika, písmo&#10;&#10;Automaticky generovaný popis">
            <a:extLst>
              <a:ext uri="{FF2B5EF4-FFF2-40B4-BE49-F238E27FC236}">
                <a16:creationId xmlns:a16="http://schemas.microsoft.com/office/drawing/2014/main" id="{589024B9-28F0-6509-2DC4-36FEDA5DD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9245" y="5978061"/>
            <a:ext cx="842755" cy="835490"/>
          </a:xfrm>
          <a:prstGeom prst="rect">
            <a:avLst/>
          </a:prstGeom>
        </p:spPr>
      </p:pic>
      <p:sp>
        <p:nvSpPr>
          <p:cNvPr id="3" name="BlokTextu 2">
            <a:extLst>
              <a:ext uri="{FF2B5EF4-FFF2-40B4-BE49-F238E27FC236}">
                <a16:creationId xmlns:a16="http://schemas.microsoft.com/office/drawing/2014/main" id="{8595971C-3610-C5F4-C79E-DD6BAEE76A15}"/>
              </a:ext>
            </a:extLst>
          </p:cNvPr>
          <p:cNvSpPr txBox="1"/>
          <p:nvPr/>
        </p:nvSpPr>
        <p:spPr>
          <a:xfrm>
            <a:off x="713984" y="1089764"/>
            <a:ext cx="166596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600" u="sng" dirty="0">
                <a:solidFill>
                  <a:srgbClr val="0070C0"/>
                </a:solidFill>
              </a:rPr>
              <a:t>NÁSTROJE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1B857CFC-4D03-D421-E0FC-4D288CF9A830}"/>
              </a:ext>
            </a:extLst>
          </p:cNvPr>
          <p:cNvSpPr txBox="1"/>
          <p:nvPr/>
        </p:nvSpPr>
        <p:spPr>
          <a:xfrm>
            <a:off x="6172200" y="1014888"/>
            <a:ext cx="166596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600" u="sng" dirty="0">
                <a:solidFill>
                  <a:srgbClr val="0070C0"/>
                </a:solidFill>
              </a:rPr>
              <a:t>VÝSTUPY</a:t>
            </a:r>
          </a:p>
        </p:txBody>
      </p:sp>
    </p:spTree>
    <p:extLst>
      <p:ext uri="{BB962C8B-B14F-4D97-AF65-F5344CB8AC3E}">
        <p14:creationId xmlns:p14="http://schemas.microsoft.com/office/powerpoint/2010/main" val="1210198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D15435-39E0-C135-46C7-0EE411E5B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sk-SK" b="1" dirty="0">
                <a:solidFill>
                  <a:srgbClr val="0070C0"/>
                </a:solidFill>
              </a:rPr>
              <a:t>Trojuholníková logika v tvorbe návrhu </a:t>
            </a:r>
            <a:r>
              <a:rPr lang="sk-SK" b="1" dirty="0" smtClean="0">
                <a:solidFill>
                  <a:srgbClr val="0070C0"/>
                </a:solidFill>
              </a:rPr>
              <a:t>PP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3" name="Trojuholník 2">
            <a:extLst>
              <a:ext uri="{FF2B5EF4-FFF2-40B4-BE49-F238E27FC236}">
                <a16:creationId xmlns:a16="http://schemas.microsoft.com/office/drawing/2014/main" id="{10C8273D-7289-ADBB-4B5B-9B16849956A4}"/>
              </a:ext>
            </a:extLst>
          </p:cNvPr>
          <p:cNvSpPr/>
          <p:nvPr/>
        </p:nvSpPr>
        <p:spPr>
          <a:xfrm>
            <a:off x="2317315" y="2016690"/>
            <a:ext cx="5837129" cy="3356976"/>
          </a:xfrm>
          <a:prstGeom prst="triangl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F2EC77C6-5E2F-4685-18F7-A1F29E6AB99F}"/>
              </a:ext>
            </a:extLst>
          </p:cNvPr>
          <p:cNvSpPr txBox="1"/>
          <p:nvPr/>
        </p:nvSpPr>
        <p:spPr>
          <a:xfrm>
            <a:off x="990600" y="5137759"/>
            <a:ext cx="1378907" cy="73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0514EF75-723A-471E-FAEC-7877E5D461F2}"/>
              </a:ext>
            </a:extLst>
          </p:cNvPr>
          <p:cNvSpPr txBox="1"/>
          <p:nvPr/>
        </p:nvSpPr>
        <p:spPr>
          <a:xfrm>
            <a:off x="685800" y="5137759"/>
            <a:ext cx="1378907" cy="73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559769FF-7B47-3A8A-5F29-36A5A3102643}"/>
              </a:ext>
            </a:extLst>
          </p:cNvPr>
          <p:cNvSpPr txBox="1"/>
          <p:nvPr/>
        </p:nvSpPr>
        <p:spPr>
          <a:xfrm>
            <a:off x="685800" y="4985359"/>
            <a:ext cx="1378907" cy="73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949DB820-80F0-C001-1775-D1058765477C}"/>
              </a:ext>
            </a:extLst>
          </p:cNvPr>
          <p:cNvSpPr txBox="1"/>
          <p:nvPr/>
        </p:nvSpPr>
        <p:spPr>
          <a:xfrm>
            <a:off x="762000" y="4985359"/>
            <a:ext cx="1378907" cy="73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220305C6-3C4A-21C9-CE0D-8AFCBB8D9936}"/>
              </a:ext>
            </a:extLst>
          </p:cNvPr>
          <p:cNvSpPr txBox="1"/>
          <p:nvPr/>
        </p:nvSpPr>
        <p:spPr>
          <a:xfrm>
            <a:off x="8542751" y="5137759"/>
            <a:ext cx="1753644" cy="73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A9F4D9A3-FB74-D5A4-9D4A-C237F996ED8D}"/>
              </a:ext>
            </a:extLst>
          </p:cNvPr>
          <p:cNvSpPr txBox="1"/>
          <p:nvPr/>
        </p:nvSpPr>
        <p:spPr>
          <a:xfrm>
            <a:off x="551146" y="5137759"/>
            <a:ext cx="1665962" cy="73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071B5B69-0B12-5053-8127-5435E4B119D5}"/>
              </a:ext>
            </a:extLst>
          </p:cNvPr>
          <p:cNvSpPr txBox="1"/>
          <p:nvPr/>
        </p:nvSpPr>
        <p:spPr>
          <a:xfrm>
            <a:off x="4506239" y="1203217"/>
            <a:ext cx="1589761" cy="73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FC05E1B1-EC94-4FB0-0FD0-3AC711460449}"/>
              </a:ext>
            </a:extLst>
          </p:cNvPr>
          <p:cNvSpPr txBox="1"/>
          <p:nvPr/>
        </p:nvSpPr>
        <p:spPr>
          <a:xfrm>
            <a:off x="476773" y="5137759"/>
            <a:ext cx="1814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+mj-lt"/>
              </a:rPr>
              <a:t>metódy/nástroj/</a:t>
            </a:r>
          </a:p>
          <a:p>
            <a:r>
              <a:rPr lang="sk-SK" dirty="0">
                <a:latin typeface="+mj-lt"/>
              </a:rPr>
              <a:t>spôsob zapojenia</a:t>
            </a:r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D666F2F4-1A7D-CA3C-18B4-9F08B1803D0C}"/>
              </a:ext>
            </a:extLst>
          </p:cNvPr>
          <p:cNvSpPr txBox="1"/>
          <p:nvPr/>
        </p:nvSpPr>
        <p:spPr>
          <a:xfrm>
            <a:off x="4359058" y="1572921"/>
            <a:ext cx="1498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+mj-lt"/>
              </a:rPr>
              <a:t>cieľ zapojenia</a:t>
            </a:r>
          </a:p>
        </p:txBody>
      </p:sp>
      <p:sp>
        <p:nvSpPr>
          <p:cNvPr id="14" name="BlokTextu 13">
            <a:extLst>
              <a:ext uri="{FF2B5EF4-FFF2-40B4-BE49-F238E27FC236}">
                <a16:creationId xmlns:a16="http://schemas.microsoft.com/office/drawing/2014/main" id="{4F6E38D4-13C3-BA9B-8AB8-38BAF04C61DB}"/>
              </a:ext>
            </a:extLst>
          </p:cNvPr>
          <p:cNvSpPr txBox="1"/>
          <p:nvPr/>
        </p:nvSpPr>
        <p:spPr>
          <a:xfrm>
            <a:off x="8254651" y="5170211"/>
            <a:ext cx="1498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+mj-lt"/>
              </a:rPr>
              <a:t>účastník/</a:t>
            </a:r>
            <a:r>
              <a:rPr lang="sk-SK" dirty="0" err="1">
                <a:latin typeface="+mj-lt"/>
              </a:rPr>
              <a:t>čka</a:t>
            </a:r>
            <a:r>
              <a:rPr lang="sk-SK" dirty="0">
                <a:latin typeface="+mj-lt"/>
              </a:rPr>
              <a:t> zapojenia</a:t>
            </a:r>
          </a:p>
        </p:txBody>
      </p:sp>
      <p:pic>
        <p:nvPicPr>
          <p:cNvPr id="15" name="Obrázok 14" descr="Obrázok, na ktorom je kruh, text, grafika, písmo&#10;&#10;Automaticky generovaný popis">
            <a:extLst>
              <a:ext uri="{FF2B5EF4-FFF2-40B4-BE49-F238E27FC236}">
                <a16:creationId xmlns:a16="http://schemas.microsoft.com/office/drawing/2014/main" id="{801E9FEF-D8EC-54CC-F576-78183D8ED0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4495" y="5451010"/>
            <a:ext cx="1419225" cy="140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081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riama spojnica 3">
            <a:extLst>
              <a:ext uri="{FF2B5EF4-FFF2-40B4-BE49-F238E27FC236}">
                <a16:creationId xmlns:a16="http://schemas.microsoft.com/office/drawing/2014/main" id="{C09313C2-FB7A-0DDE-A81C-999581C71DF3}"/>
              </a:ext>
            </a:extLst>
          </p:cNvPr>
          <p:cNvCxnSpPr/>
          <p:nvPr/>
        </p:nvCxnSpPr>
        <p:spPr>
          <a:xfrm>
            <a:off x="851770" y="4622104"/>
            <a:ext cx="106220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BlokTextu 4">
            <a:extLst>
              <a:ext uri="{FF2B5EF4-FFF2-40B4-BE49-F238E27FC236}">
                <a16:creationId xmlns:a16="http://schemas.microsoft.com/office/drawing/2014/main" id="{294F2775-6A79-61E5-D433-1421FD109296}"/>
              </a:ext>
            </a:extLst>
          </p:cNvPr>
          <p:cNvSpPr txBox="1"/>
          <p:nvPr/>
        </p:nvSpPr>
        <p:spPr>
          <a:xfrm>
            <a:off x="10672176" y="3433115"/>
            <a:ext cx="1365336" cy="80068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1500" dirty="0">
                <a:latin typeface="+mj-lt"/>
              </a:rPr>
              <a:t>Kedy musí byť materiál hotový?</a:t>
            </a:r>
          </a:p>
        </p:txBody>
      </p:sp>
      <p:cxnSp>
        <p:nvCxnSpPr>
          <p:cNvPr id="7" name="Rovná spojovacia šípka 6">
            <a:extLst>
              <a:ext uri="{FF2B5EF4-FFF2-40B4-BE49-F238E27FC236}">
                <a16:creationId xmlns:a16="http://schemas.microsoft.com/office/drawing/2014/main" id="{C41DE662-CA5B-BF85-A561-4404F8CAEFD6}"/>
              </a:ext>
            </a:extLst>
          </p:cNvPr>
          <p:cNvCxnSpPr/>
          <p:nvPr/>
        </p:nvCxnSpPr>
        <p:spPr>
          <a:xfrm flipV="1">
            <a:off x="11473841" y="4233797"/>
            <a:ext cx="0" cy="388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rojuholník 7">
            <a:extLst>
              <a:ext uri="{FF2B5EF4-FFF2-40B4-BE49-F238E27FC236}">
                <a16:creationId xmlns:a16="http://schemas.microsoft.com/office/drawing/2014/main" id="{6B780930-1A3C-3B4E-9B20-4B2C21C1C4D4}"/>
              </a:ext>
            </a:extLst>
          </p:cNvPr>
          <p:cNvSpPr/>
          <p:nvPr/>
        </p:nvSpPr>
        <p:spPr>
          <a:xfrm rot="19233606">
            <a:off x="712461" y="2185254"/>
            <a:ext cx="2430050" cy="1878904"/>
          </a:xfrm>
          <a:prstGeom prst="triangl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383F0728-670E-2A6E-7DAD-33EFCD7CF322}"/>
              </a:ext>
            </a:extLst>
          </p:cNvPr>
          <p:cNvSpPr txBox="1"/>
          <p:nvPr/>
        </p:nvSpPr>
        <p:spPr>
          <a:xfrm rot="882444">
            <a:off x="2233084" y="1730305"/>
            <a:ext cx="1271392" cy="323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500" dirty="0">
                <a:latin typeface="+mj-lt"/>
              </a:rPr>
              <a:t>cieľ zapojenia</a:t>
            </a:r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15E022F3-55B4-DF6F-FF8A-83CA5E6FCB78}"/>
              </a:ext>
            </a:extLst>
          </p:cNvPr>
          <p:cNvSpPr txBox="1"/>
          <p:nvPr/>
        </p:nvSpPr>
        <p:spPr>
          <a:xfrm rot="18905010">
            <a:off x="3062614" y="2979997"/>
            <a:ext cx="10772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500" dirty="0">
                <a:latin typeface="+mj-lt"/>
              </a:rPr>
              <a:t>nástroj zapojenia</a:t>
            </a: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381F3EF4-671B-793C-9963-DE33930EBBF8}"/>
              </a:ext>
            </a:extLst>
          </p:cNvPr>
          <p:cNvSpPr txBox="1"/>
          <p:nvPr/>
        </p:nvSpPr>
        <p:spPr>
          <a:xfrm>
            <a:off x="851770" y="2074313"/>
            <a:ext cx="8642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500" dirty="0">
                <a:latin typeface="+mj-lt"/>
              </a:rPr>
              <a:t>účastníci</a:t>
            </a:r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FEBAA224-2890-1AD0-7817-53193F373A0C}"/>
              </a:ext>
            </a:extLst>
          </p:cNvPr>
          <p:cNvSpPr txBox="1"/>
          <p:nvPr/>
        </p:nvSpPr>
        <p:spPr>
          <a:xfrm>
            <a:off x="1308970" y="5095581"/>
            <a:ext cx="626301" cy="3231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1500" dirty="0">
                <a:latin typeface="+mj-lt"/>
              </a:rPr>
              <a:t>kedy?</a:t>
            </a:r>
          </a:p>
        </p:txBody>
      </p:sp>
      <p:cxnSp>
        <p:nvCxnSpPr>
          <p:cNvPr id="14" name="Rovná spojovacia šípka 13">
            <a:extLst>
              <a:ext uri="{FF2B5EF4-FFF2-40B4-BE49-F238E27FC236}">
                <a16:creationId xmlns:a16="http://schemas.microsoft.com/office/drawing/2014/main" id="{0B8D0015-6C7B-EBD4-F9DF-040BF1445CE2}"/>
              </a:ext>
            </a:extLst>
          </p:cNvPr>
          <p:cNvCxnSpPr>
            <a:cxnSpLocks/>
            <a:stCxn id="8" idx="2"/>
            <a:endCxn id="12" idx="0"/>
          </p:cNvCxnSpPr>
          <p:nvPr/>
        </p:nvCxnSpPr>
        <p:spPr>
          <a:xfrm>
            <a:off x="1585937" y="4622104"/>
            <a:ext cx="36184" cy="4734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ovacia šípka 15">
            <a:extLst>
              <a:ext uri="{FF2B5EF4-FFF2-40B4-BE49-F238E27FC236}">
                <a16:creationId xmlns:a16="http://schemas.microsoft.com/office/drawing/2014/main" id="{42DB6419-83F6-A706-6D25-E4CB89CE4894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2827757" y="2048175"/>
            <a:ext cx="634887" cy="795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>
            <a:extLst>
              <a:ext uri="{FF2B5EF4-FFF2-40B4-BE49-F238E27FC236}">
                <a16:creationId xmlns:a16="http://schemas.microsoft.com/office/drawing/2014/main" id="{2E4F4F5B-BFF1-3A46-373D-B7A9578DDE17}"/>
              </a:ext>
            </a:extLst>
          </p:cNvPr>
          <p:cNvCxnSpPr>
            <a:cxnSpLocks/>
          </p:cNvCxnSpPr>
          <p:nvPr/>
        </p:nvCxnSpPr>
        <p:spPr>
          <a:xfrm flipH="1">
            <a:off x="1674873" y="2035104"/>
            <a:ext cx="1111691" cy="200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álna bublina 27">
            <a:extLst>
              <a:ext uri="{FF2B5EF4-FFF2-40B4-BE49-F238E27FC236}">
                <a16:creationId xmlns:a16="http://schemas.microsoft.com/office/drawing/2014/main" id="{4CBFADCB-0039-DE9E-5493-57A3F7F98313}"/>
              </a:ext>
            </a:extLst>
          </p:cNvPr>
          <p:cNvSpPr/>
          <p:nvPr/>
        </p:nvSpPr>
        <p:spPr>
          <a:xfrm>
            <a:off x="3845490" y="137786"/>
            <a:ext cx="3519814" cy="1897318"/>
          </a:xfrm>
          <a:prstGeom prst="wedgeEllipseCallout">
            <a:avLst>
              <a:gd name="adj1" fmla="val -69232"/>
              <a:gd name="adj2" fmla="val 30811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BlokTextu 28">
            <a:extLst>
              <a:ext uri="{FF2B5EF4-FFF2-40B4-BE49-F238E27FC236}">
                <a16:creationId xmlns:a16="http://schemas.microsoft.com/office/drawing/2014/main" id="{5106AF5E-289D-B175-19EE-2875A6A329A4}"/>
              </a:ext>
            </a:extLst>
          </p:cNvPr>
          <p:cNvSpPr txBox="1"/>
          <p:nvPr/>
        </p:nvSpPr>
        <p:spPr>
          <a:xfrm>
            <a:off x="4910203" y="466210"/>
            <a:ext cx="21043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200" dirty="0">
                <a:solidFill>
                  <a:srgbClr val="0070C0"/>
                </a:solidFill>
                <a:latin typeface="+mj-lt"/>
              </a:rPr>
              <a:t>zopakovať koľkokrát je potrebné</a:t>
            </a:r>
          </a:p>
        </p:txBody>
      </p:sp>
    </p:spTree>
    <p:extLst>
      <p:ext uri="{BB962C8B-B14F-4D97-AF65-F5344CB8AC3E}">
        <p14:creationId xmlns:p14="http://schemas.microsoft.com/office/powerpoint/2010/main" val="1230241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D4A657-DAEF-93B2-FF6A-813DFA17C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Prečo potrebujeme participáciu</a:t>
            </a:r>
            <a:r>
              <a:rPr lang="sk-SK" dirty="0" smtClean="0"/>
              <a:t>? 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F4B3CAC-4E7A-A1E6-A786-FB8383072A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dirty="0">
                <a:latin typeface="+mj-lt"/>
              </a:rPr>
              <a:t>zvýšiť odbornú úroveň materiálu</a:t>
            </a:r>
          </a:p>
          <a:p>
            <a:r>
              <a:rPr lang="sk-SK" dirty="0">
                <a:latin typeface="+mj-lt"/>
              </a:rPr>
              <a:t>zvýšiť priechodnosť materiálu</a:t>
            </a:r>
          </a:p>
          <a:p>
            <a:r>
              <a:rPr lang="sk-SK" dirty="0">
                <a:latin typeface="+mj-lt"/>
              </a:rPr>
              <a:t>zvýšiť implementovateľnosť materiálu</a:t>
            </a:r>
          </a:p>
          <a:p>
            <a:r>
              <a:rPr lang="sk-SK" dirty="0">
                <a:latin typeface="+mj-lt"/>
              </a:rPr>
              <a:t>zvýšiť „</a:t>
            </a:r>
            <a:r>
              <a:rPr lang="sk-SK" dirty="0" err="1">
                <a:latin typeface="+mj-lt"/>
              </a:rPr>
              <a:t>ownership</a:t>
            </a:r>
            <a:r>
              <a:rPr lang="sk-SK" dirty="0">
                <a:latin typeface="+mj-lt"/>
              </a:rPr>
              <a:t>“ verejnej politiky zo strany verejnosti</a:t>
            </a:r>
          </a:p>
          <a:p>
            <a:r>
              <a:rPr lang="sk-SK" dirty="0">
                <a:latin typeface="+mj-lt"/>
              </a:rPr>
              <a:t>........</a:t>
            </a:r>
          </a:p>
          <a:p>
            <a:pPr marL="0" indent="0">
              <a:buNone/>
            </a:pPr>
            <a:endParaRPr lang="sk-SK" dirty="0">
              <a:latin typeface="+mj-lt"/>
            </a:endParaRPr>
          </a:p>
          <a:p>
            <a:r>
              <a:rPr lang="sk-SK" dirty="0">
                <a:solidFill>
                  <a:srgbClr val="FF0000"/>
                </a:solidFill>
                <a:latin typeface="+mj-lt"/>
              </a:rPr>
              <a:t>splniť legislatívne požiadavky?</a:t>
            </a:r>
          </a:p>
          <a:p>
            <a:endParaRPr lang="sk-SK" dirty="0">
              <a:latin typeface="+mj-lt"/>
            </a:endParaRPr>
          </a:p>
          <a:p>
            <a:endParaRPr lang="sk-SK" dirty="0">
              <a:latin typeface="+mj-lt"/>
            </a:endParaRPr>
          </a:p>
          <a:p>
            <a:endParaRPr lang="sk-SK" dirty="0">
              <a:latin typeface="+mj-lt"/>
            </a:endParaRPr>
          </a:p>
          <a:p>
            <a:endParaRPr lang="sk-SK" dirty="0">
              <a:latin typeface="+mj-lt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BDC6D8F8-36CE-4F1D-1353-89911B5F67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>
                <a:latin typeface="+mj-lt"/>
              </a:rPr>
              <a:t>zvyšovať dôveru v inštitúcie a organizácie štátnej a verejnej správy</a:t>
            </a:r>
          </a:p>
          <a:p>
            <a:r>
              <a:rPr lang="sk-SK" dirty="0">
                <a:latin typeface="+mj-lt"/>
              </a:rPr>
              <a:t>zvyšovať povedomie o tvorbe verejných politík a fungovaní inštitúcií</a:t>
            </a:r>
          </a:p>
          <a:p>
            <a:r>
              <a:rPr lang="sk-SK" dirty="0">
                <a:latin typeface="+mj-lt"/>
              </a:rPr>
              <a:t>zvyšovať ochotu spolupracovať</a:t>
            </a:r>
          </a:p>
          <a:p>
            <a:r>
              <a:rPr lang="sk-SK" dirty="0">
                <a:latin typeface="+mj-lt"/>
              </a:rPr>
              <a:t>.......</a:t>
            </a:r>
          </a:p>
          <a:p>
            <a:endParaRPr lang="sk-SK" dirty="0">
              <a:latin typeface="+mj-lt"/>
            </a:endParaRPr>
          </a:p>
          <a:p>
            <a:endParaRPr lang="sk-SK" dirty="0">
              <a:latin typeface="+mj-lt"/>
            </a:endParaRPr>
          </a:p>
        </p:txBody>
      </p:sp>
      <p:pic>
        <p:nvPicPr>
          <p:cNvPr id="5" name="Obrázok 4" descr="Obrázok, na ktorom je kruh, text, grafika, písmo&#10;&#10;Automaticky generovaný popis">
            <a:extLst>
              <a:ext uri="{FF2B5EF4-FFF2-40B4-BE49-F238E27FC236}">
                <a16:creationId xmlns:a16="http://schemas.microsoft.com/office/drawing/2014/main" id="{3A2CF3F8-76D8-B5E8-5415-86FFB32AD4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506" y="5283200"/>
            <a:ext cx="1588494" cy="15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260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8BE231-D05A-F009-AEE8-CD44D2171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8863"/>
            <a:ext cx="5033963" cy="2971800"/>
          </a:xfrm>
        </p:spPr>
        <p:txBody>
          <a:bodyPr>
            <a:noAutofit/>
          </a:bodyPr>
          <a:lstStyle/>
          <a:p>
            <a:r>
              <a:rPr lang="sk-SK" sz="5400" dirty="0"/>
              <a:t>Ďakujem za pozornosť!</a:t>
            </a:r>
            <a:br>
              <a:rPr lang="sk-SK" sz="5400" dirty="0"/>
            </a:br>
            <a:r>
              <a:rPr lang="sk-SK" sz="5400" dirty="0"/>
              <a:t/>
            </a:r>
            <a:br>
              <a:rPr lang="sk-SK" sz="5400" dirty="0"/>
            </a:br>
            <a:endParaRPr lang="sk-SK" sz="5400" dirty="0"/>
          </a:p>
        </p:txBody>
      </p:sp>
      <p:pic>
        <p:nvPicPr>
          <p:cNvPr id="3" name="Obrázok 2" descr="Obrázok, na ktorom je kruh, text, grafika, písmo&#10;&#10;Automaticky generovaný popis">
            <a:extLst>
              <a:ext uri="{FF2B5EF4-FFF2-40B4-BE49-F238E27FC236}">
                <a16:creationId xmlns:a16="http://schemas.microsoft.com/office/drawing/2014/main" id="{6B966B18-825D-CE2D-2B1E-D9DCE6C22D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5114" y="1264950"/>
            <a:ext cx="4633912" cy="432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57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7BA981-CFBA-E213-61F9-0E7B05C70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6526"/>
            <a:ext cx="10515600" cy="592138"/>
          </a:xfrm>
        </p:spPr>
        <p:txBody>
          <a:bodyPr>
            <a:normAutofit fontScale="90000"/>
          </a:bodyPr>
          <a:lstStyle/>
          <a:p>
            <a:r>
              <a:rPr lang="sk-SK" dirty="0"/>
              <a:t>Zdroje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1F14042-C454-56FF-AFEF-9E5514610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8" y="1253331"/>
            <a:ext cx="10515600" cy="5221610"/>
          </a:xfrm>
        </p:spPr>
        <p:txBody>
          <a:bodyPr>
            <a:normAutofit fontScale="92500" lnSpcReduction="10000"/>
          </a:bodyPr>
          <a:lstStyle/>
          <a:p>
            <a:r>
              <a:rPr lang="sk-SK" dirty="0">
                <a:latin typeface="+mj-lt"/>
                <a:hlinkClick r:id="rId2"/>
              </a:rPr>
              <a:t>https://www.involve.org.uk/sites/default/files/field/attachemnt/People-and-Participation.pdf</a:t>
            </a:r>
            <a:endParaRPr lang="sk-SK" dirty="0">
              <a:latin typeface="+mj-lt"/>
            </a:endParaRPr>
          </a:p>
          <a:p>
            <a:r>
              <a:rPr lang="sk-SK" dirty="0">
                <a:latin typeface="+mj-lt"/>
                <a:hlinkClick r:id="rId3"/>
              </a:rPr>
              <a:t>http://www.participativnimetody.cz/?fbclid=IwAR31PXylXsfgGsVQtXCDtyTk4YAb_GgRBvI3VrEJge68vnAVMd0NrT__zuY</a:t>
            </a:r>
            <a:endParaRPr lang="sk-SK" dirty="0">
              <a:latin typeface="+mj-lt"/>
            </a:endParaRPr>
          </a:p>
          <a:p>
            <a:r>
              <a:rPr lang="sk-SK" dirty="0">
                <a:latin typeface="+mj-lt"/>
                <a:hlinkClick r:id="rId4"/>
              </a:rPr>
              <a:t>https://www.epa.gov/international-cooperation/public-participation-guide</a:t>
            </a:r>
            <a:endParaRPr lang="sk-SK" dirty="0">
              <a:latin typeface="+mj-lt"/>
            </a:endParaRPr>
          </a:p>
          <a:p>
            <a:r>
              <a:rPr lang="sk-SK" dirty="0">
                <a:latin typeface="+mj-lt"/>
                <a:hlinkClick r:id="rId5"/>
              </a:rPr>
              <a:t>https://www.minv.sk/?ros_np_participacia_knizna_edicia_participacia</a:t>
            </a:r>
            <a:endParaRPr lang="sk-SK" dirty="0">
              <a:latin typeface="+mj-lt"/>
            </a:endParaRPr>
          </a:p>
          <a:p>
            <a:r>
              <a:rPr lang="sk-SK" dirty="0">
                <a:latin typeface="+mj-lt"/>
                <a:hlinkClick r:id="rId6"/>
              </a:rPr>
              <a:t>https://participedia.net</a:t>
            </a:r>
            <a:endParaRPr lang="sk-SK" dirty="0">
              <a:latin typeface="+mj-lt"/>
            </a:endParaRPr>
          </a:p>
          <a:p>
            <a:r>
              <a:rPr lang="sk-SK" dirty="0">
                <a:latin typeface="+mj-lt"/>
                <a:hlinkClick r:id="rId7"/>
              </a:rPr>
              <a:t>https://iprpraha.cz/uploads/assets/dokumenty/Manual_Participace/manpart_1510.pdf</a:t>
            </a:r>
            <a:endParaRPr lang="sk-SK" dirty="0">
              <a:latin typeface="+mj-lt"/>
            </a:endParaRPr>
          </a:p>
          <a:p>
            <a:r>
              <a:rPr lang="sk-SK" dirty="0">
                <a:latin typeface="+mj-lt"/>
                <a:hlinkClick r:id="rId8"/>
              </a:rPr>
              <a:t>https://www.wien.gv.at/stadtentwicklung/studien/pdf/b008273.pdf</a:t>
            </a:r>
            <a:endParaRPr lang="sk-SK" dirty="0">
              <a:latin typeface="+mj-lt"/>
            </a:endParaRPr>
          </a:p>
          <a:p>
            <a:r>
              <a:rPr lang="sk-SK" dirty="0">
                <a:latin typeface="+mj-lt"/>
                <a:hlinkClick r:id="rId9"/>
              </a:rPr>
              <a:t>https://mib.sk/manual-participacie/</a:t>
            </a:r>
            <a:endParaRPr lang="sk-SK" dirty="0">
              <a:latin typeface="+mj-lt"/>
            </a:endParaRPr>
          </a:p>
          <a:p>
            <a:r>
              <a:rPr lang="sk-SK" dirty="0">
                <a:latin typeface="+mj-lt"/>
                <a:hlinkClick r:id="rId10"/>
              </a:rPr>
              <a:t>https://mib.sk/manual-verejnych</a:t>
            </a:r>
            <a:r>
              <a:rPr lang="sk-SK">
                <a:latin typeface="+mj-lt"/>
                <a:hlinkClick r:id="rId10"/>
              </a:rPr>
              <a:t>-priestorov/</a:t>
            </a:r>
            <a:endParaRPr lang="sk-SK">
              <a:latin typeface="+mj-lt"/>
            </a:endParaRPr>
          </a:p>
          <a:p>
            <a:pPr marL="0" indent="0">
              <a:buNone/>
            </a:pPr>
            <a:endParaRPr lang="sk-SK" dirty="0">
              <a:latin typeface="+mj-lt"/>
            </a:endParaRPr>
          </a:p>
          <a:p>
            <a:pPr marL="0" indent="0">
              <a:buNone/>
            </a:pPr>
            <a:endParaRPr lang="sk-SK" dirty="0">
              <a:latin typeface="+mj-lt"/>
            </a:endParaRPr>
          </a:p>
        </p:txBody>
      </p:sp>
      <p:pic>
        <p:nvPicPr>
          <p:cNvPr id="4" name="Obrázok 3" descr="Obrázok, na ktorom je kruh, text, grafika, písmo&#10;&#10;Automaticky generovaný popis">
            <a:extLst>
              <a:ext uri="{FF2B5EF4-FFF2-40B4-BE49-F238E27FC236}">
                <a16:creationId xmlns:a16="http://schemas.microsoft.com/office/drawing/2014/main" id="{8D920F66-C932-10C7-DE1F-D168A032DC5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682288" y="5451010"/>
            <a:ext cx="1419225" cy="140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548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B892CF-94D1-255E-7AC7-8E1343B7A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Základné </a:t>
            </a:r>
            <a:r>
              <a:rPr lang="sk-SK" dirty="0" smtClean="0"/>
              <a:t>pojmy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ABCF4FE-7BCF-E3D2-663E-5F9639E4B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0597"/>
            <a:ext cx="10515600" cy="4686366"/>
          </a:xfrm>
        </p:spPr>
        <p:txBody>
          <a:bodyPr>
            <a:normAutofit lnSpcReduction="10000"/>
          </a:bodyPr>
          <a:lstStyle/>
          <a:p>
            <a:r>
              <a:rPr lang="sk-SK" b="1" dirty="0">
                <a:latin typeface="+mj-lt"/>
              </a:rPr>
              <a:t>verejná politika</a:t>
            </a:r>
          </a:p>
          <a:p>
            <a:pPr lvl="1"/>
            <a:r>
              <a:rPr lang="sk-SK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zahŕňa všetky výstupy procesov rozhodovania politických predstaviteľov o prerozdeľovaní toho, čo je verejné (t. j. finančných prostriedkov, priestoru, príležitostí a pod.)</a:t>
            </a:r>
          </a:p>
          <a:p>
            <a:pPr lvl="1"/>
            <a:r>
              <a:rPr lang="sk-SK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sú všetky typy materiálov legislatívnej aj nelegislatívnej povahy (strategické a koncepčné materiály, zákony, nariadenia vlády SR, všeobecne záväzné nariadenia, vyhlášky, materiály metodického charakteru).</a:t>
            </a:r>
            <a:endParaRPr lang="sk-SK" sz="2000" dirty="0">
              <a:latin typeface="+mj-lt"/>
            </a:endParaRPr>
          </a:p>
          <a:p>
            <a:r>
              <a:rPr lang="sk-SK" b="1" dirty="0">
                <a:latin typeface="+mj-lt"/>
              </a:rPr>
              <a:t>participácia </a:t>
            </a:r>
            <a:r>
              <a:rPr lang="sk-SK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verejnosti </a:t>
            </a:r>
          </a:p>
          <a:p>
            <a:pPr lvl="1"/>
            <a:r>
              <a:rPr lang="sk-SK" sz="2400" dirty="0">
                <a:effectLst/>
                <a:latin typeface="+mj-lt"/>
                <a:ea typeface="Times New Roman" panose="02020603050405020304" pitchFamily="18" charset="0"/>
              </a:rPr>
              <a:t>„v najširšom zmysle slova znamená účasť, spoluúčasť, zúčastňovanie sa na niečom“</a:t>
            </a:r>
            <a:endParaRPr lang="sk-SK" b="1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sk-SK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verejnosť</a:t>
            </a:r>
          </a:p>
          <a:p>
            <a:pPr lvl="1"/>
            <a:r>
              <a:rPr lang="sk-SK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akákoľvek fyzická osoba alebo právnická osoba alebo záujmové združenie fyzických osôb alebo záujmové združenie právnických osôb. Verejnosťou pre účely tohto materiálu nie sú predkladatelia verejnej politiky vrátane ich zástupcov a predstavitelia verejnej moci vrátane ich zástupcov</a:t>
            </a:r>
            <a:r>
              <a:rPr lang="sk-SK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.</a:t>
            </a:r>
            <a:endParaRPr lang="sk-SK" b="1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457200" lvl="1" indent="0">
              <a:buNone/>
            </a:pPr>
            <a:endParaRPr lang="sk-SK" sz="2000" dirty="0">
              <a:latin typeface="+mj-lt"/>
            </a:endParaRPr>
          </a:p>
          <a:p>
            <a:pPr lvl="1"/>
            <a:endParaRPr lang="sk-SK" dirty="0">
              <a:latin typeface="+mj-lt"/>
            </a:endParaRPr>
          </a:p>
        </p:txBody>
      </p:sp>
      <p:pic>
        <p:nvPicPr>
          <p:cNvPr id="5" name="Obrázok 4" descr="Obrázok, na ktorom je kruh, text, grafika, písmo&#10;&#10;Automaticky generovaný popis">
            <a:extLst>
              <a:ext uri="{FF2B5EF4-FFF2-40B4-BE49-F238E27FC236}">
                <a16:creationId xmlns:a16="http://schemas.microsoft.com/office/drawing/2014/main" id="{36D6E0E3-CD7C-3D6A-E815-5A83D7B3DD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506" y="5283200"/>
            <a:ext cx="1588494" cy="15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628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CAEE94-01D4-3561-8082-9BEB49292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Typy participácie + typy </a:t>
            </a:r>
            <a:r>
              <a:rPr lang="sk-SK" dirty="0" smtClean="0"/>
              <a:t>poznania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F3560C0-341E-49D8-D6B3-60C6A3A39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54" y="181309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>
                <a:latin typeface="+mj-lt"/>
              </a:rPr>
              <a:t>							</a:t>
            </a:r>
            <a:r>
              <a:rPr lang="sk-SK" dirty="0" smtClean="0">
                <a:latin typeface="+mj-lt"/>
              </a:rPr>
              <a:t>občianska</a:t>
            </a:r>
          </a:p>
          <a:p>
            <a:pPr marL="0" indent="0">
              <a:buNone/>
            </a:pPr>
            <a:r>
              <a:rPr lang="sk-SK" dirty="0" smtClean="0">
                <a:latin typeface="+mj-lt"/>
              </a:rPr>
              <a:t>politická</a:t>
            </a:r>
          </a:p>
          <a:p>
            <a:pPr marL="0" indent="0">
              <a:buNone/>
            </a:pPr>
            <a:r>
              <a:rPr lang="sk-SK" dirty="0">
                <a:latin typeface="+mj-lt"/>
              </a:rPr>
              <a:t>							riadená</a:t>
            </a:r>
          </a:p>
          <a:p>
            <a:pPr marL="0" indent="0">
              <a:buNone/>
            </a:pPr>
            <a:r>
              <a:rPr lang="sk-SK" dirty="0">
                <a:latin typeface="+mj-lt"/>
              </a:rPr>
              <a:t>							verejná</a:t>
            </a:r>
          </a:p>
          <a:p>
            <a:pPr marL="0" indent="0">
              <a:buNone/>
            </a:pPr>
            <a:endParaRPr lang="sk-SK" dirty="0">
              <a:latin typeface="+mj-lt"/>
            </a:endParaRPr>
          </a:p>
          <a:p>
            <a:pPr marL="0" indent="0">
              <a:buNone/>
            </a:pPr>
            <a:r>
              <a:rPr lang="sk-SK" dirty="0" err="1">
                <a:latin typeface="+mj-lt"/>
              </a:rPr>
              <a:t>stakeholderovská</a:t>
            </a:r>
            <a:r>
              <a:rPr lang="sk-SK" dirty="0">
                <a:latin typeface="+mj-lt"/>
              </a:rPr>
              <a:t> (elitná)</a:t>
            </a:r>
          </a:p>
          <a:p>
            <a:pPr marL="0" indent="0">
              <a:buNone/>
            </a:pPr>
            <a:r>
              <a:rPr lang="sk-SK" dirty="0">
                <a:latin typeface="+mj-lt"/>
              </a:rPr>
              <a:t>expertná (elitná)						pro-forma</a:t>
            </a:r>
          </a:p>
          <a:p>
            <a:endParaRPr lang="sk-SK" dirty="0"/>
          </a:p>
        </p:txBody>
      </p:sp>
      <p:sp>
        <p:nvSpPr>
          <p:cNvPr id="4" name="Dvojitá zložená zátvorka 3">
            <a:extLst>
              <a:ext uri="{FF2B5EF4-FFF2-40B4-BE49-F238E27FC236}">
                <a16:creationId xmlns:a16="http://schemas.microsoft.com/office/drawing/2014/main" id="{F895607B-74ED-42EA-58CF-0D10FEF6D70C}"/>
              </a:ext>
            </a:extLst>
          </p:cNvPr>
          <p:cNvSpPr/>
          <p:nvPr/>
        </p:nvSpPr>
        <p:spPr>
          <a:xfrm flipH="1">
            <a:off x="6801633" y="3366370"/>
            <a:ext cx="1741116" cy="914401"/>
          </a:xfrm>
          <a:prstGeom prst="bracePair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Dvojitá zložená zátvorka 4">
            <a:extLst>
              <a:ext uri="{FF2B5EF4-FFF2-40B4-BE49-F238E27FC236}">
                <a16:creationId xmlns:a16="http://schemas.microsoft.com/office/drawing/2014/main" id="{4869C5B9-32EA-9A6F-BE9D-B99AC6F20E06}"/>
              </a:ext>
            </a:extLst>
          </p:cNvPr>
          <p:cNvSpPr/>
          <p:nvPr/>
        </p:nvSpPr>
        <p:spPr>
          <a:xfrm flipH="1">
            <a:off x="501041" y="2237984"/>
            <a:ext cx="1891429" cy="1150307"/>
          </a:xfrm>
          <a:prstGeom prst="bracePair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6" name="Obrázok 5" descr="Obrázok, na ktorom je kruh, text, grafika, písmo&#10;&#10;Automaticky generovaný popis">
            <a:extLst>
              <a:ext uri="{FF2B5EF4-FFF2-40B4-BE49-F238E27FC236}">
                <a16:creationId xmlns:a16="http://schemas.microsoft.com/office/drawing/2014/main" id="{71D4651B-8388-D267-95B8-AD6233ADA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506" y="5283200"/>
            <a:ext cx="1588494" cy="15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961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EA46B4-422B-190E-D8C7-B242C41FB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Riadená a občianska </a:t>
            </a:r>
            <a:r>
              <a:rPr lang="sk-SK" dirty="0" smtClean="0"/>
              <a:t>participácia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D2F9029-13E0-E9CE-7B72-7B0FC620A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162" y="1468437"/>
            <a:ext cx="10065344" cy="4910137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Riadená (verejná) participácia </a:t>
            </a:r>
            <a:r>
              <a:rPr lang="sk-SK" b="1" u="sng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je</a:t>
            </a:r>
            <a:r>
              <a:rPr lang="sk-SK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cielený, zúčtovateľný a transparentne komunikovaný proces zapájania verejnosti s cieľom umožniť jej vplyv na výslednú podobu verejnej politiky vo fáze tvorby, a ktorého iniciátorom je navrhovateľ.</a:t>
            </a:r>
            <a:r>
              <a:rPr lang="sk-SK" dirty="0">
                <a:effectLst/>
                <a:latin typeface="+mj-lt"/>
              </a:rPr>
              <a:t> </a:t>
            </a:r>
          </a:p>
          <a:p>
            <a:pPr algn="just"/>
            <a:r>
              <a:rPr lang="sk-SK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Riadená participácia </a:t>
            </a:r>
            <a:r>
              <a:rPr lang="sk-SK" b="1" u="sng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nie je</a:t>
            </a:r>
            <a:r>
              <a:rPr lang="sk-SK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:</a:t>
            </a:r>
            <a:endParaRPr lang="sk-SK" sz="2400" dirty="0">
              <a:latin typeface="+mj-lt"/>
              <a:ea typeface="Calibri" panose="020F0502020204030204" pitchFamily="34" charset="0"/>
            </a:endParaRPr>
          </a:p>
          <a:p>
            <a:pPr lvl="1" algn="just"/>
            <a:r>
              <a:rPr lang="sk-SK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i</a:t>
            </a:r>
            <a:r>
              <a:rPr lang="sk-SK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nformovanie (ALE! nevyhnutný predpoklad pre participáciu)</a:t>
            </a:r>
            <a:endParaRPr lang="sk-SK" dirty="0">
              <a:latin typeface="+mj-lt"/>
              <a:ea typeface="Calibri" panose="020F0502020204030204" pitchFamily="34" charset="0"/>
            </a:endParaRPr>
          </a:p>
          <a:p>
            <a:pPr lvl="1" algn="just"/>
            <a:r>
              <a:rPr lang="sk-SK" b="0" i="0" u="none" strike="noStrike" dirty="0">
                <a:effectLst/>
                <a:latin typeface="+mj-lt"/>
              </a:rPr>
              <a:t>vyvesenie návrhu všeobecne záväzného nariadenia na úradnej tabuli</a:t>
            </a:r>
          </a:p>
          <a:p>
            <a:pPr lvl="1" algn="just"/>
            <a:r>
              <a:rPr lang="sk-SK" dirty="0">
                <a:latin typeface="+mj-lt"/>
                <a:ea typeface="Calibri" panose="020F0502020204030204" pitchFamily="34" charset="0"/>
              </a:rPr>
              <a:t>prerokovanie v komisii – vyhodnotenie pripomienok (čiastočne, prečo?)</a:t>
            </a:r>
          </a:p>
          <a:p>
            <a:pPr marL="0" indent="0" algn="just">
              <a:buNone/>
            </a:pPr>
            <a:endParaRPr lang="sk-SK" dirty="0">
              <a:latin typeface="+mj-lt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sk-SK" sz="2200" dirty="0">
                <a:latin typeface="+mj-lt"/>
                <a:ea typeface="Calibri" panose="020F0502020204030204" pitchFamily="34" charset="0"/>
              </a:rPr>
              <a:t>Občianska participácia v </a:t>
            </a:r>
            <a:r>
              <a:rPr lang="sk-SK" sz="2200" dirty="0">
                <a:effectLst/>
                <a:latin typeface="+mj-lt"/>
              </a:rPr>
              <a:t>širokom chápaní od účasti v spolkoch až po interpersonálnu dôveru a politickú </a:t>
            </a:r>
            <a:r>
              <a:rPr lang="sk-SK" sz="2200" dirty="0" err="1">
                <a:effectLst/>
                <a:latin typeface="+mj-lt"/>
              </a:rPr>
              <a:t>participáciu</a:t>
            </a:r>
            <a:r>
              <a:rPr lang="sk-SK" sz="2200" dirty="0">
                <a:effectLst/>
                <a:latin typeface="+mj-lt"/>
              </a:rPr>
              <a:t>. (</a:t>
            </a:r>
            <a:r>
              <a:rPr lang="sk-SK" sz="2200" dirty="0" err="1">
                <a:effectLst/>
                <a:latin typeface="+mj-lt"/>
              </a:rPr>
              <a:t>Putnam</a:t>
            </a:r>
            <a:r>
              <a:rPr lang="sk-SK" sz="2200" dirty="0">
                <a:effectLst/>
                <a:latin typeface="+mj-lt"/>
              </a:rPr>
              <a:t>, 2000)</a:t>
            </a:r>
          </a:p>
          <a:p>
            <a:pPr algn="just"/>
            <a:endParaRPr lang="sk-SK" dirty="0">
              <a:latin typeface="+mj-lt"/>
              <a:ea typeface="Calibri" panose="020F0502020204030204" pitchFamily="34" charset="0"/>
            </a:endParaRPr>
          </a:p>
        </p:txBody>
      </p:sp>
      <p:pic>
        <p:nvPicPr>
          <p:cNvPr id="4" name="Obrázok 3" descr="Obrázok, na ktorom je kruh, text, grafika, písmo&#10;&#10;Automaticky generovaný popis">
            <a:extLst>
              <a:ext uri="{FF2B5EF4-FFF2-40B4-BE49-F238E27FC236}">
                <a16:creationId xmlns:a16="http://schemas.microsoft.com/office/drawing/2014/main" id="{7D2E8FD4-719A-16F7-B582-871F7201C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506" y="5283200"/>
            <a:ext cx="1588494" cy="15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0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511D1A-0E58-862C-E440-C92C6B62A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Základná logika uvažovania nad </a:t>
            </a:r>
            <a:r>
              <a:rPr lang="sk-SK" dirty="0" smtClean="0"/>
              <a:t>aktérmi</a:t>
            </a:r>
            <a:endParaRPr lang="sk-SK" dirty="0">
              <a:solidFill>
                <a:srgbClr val="C00000"/>
              </a:solidFill>
            </a:endParaRPr>
          </a:p>
        </p:txBody>
      </p:sp>
      <p:graphicFrame>
        <p:nvGraphicFramePr>
          <p:cNvPr id="7" name="Tabuľka 7">
            <a:extLst>
              <a:ext uri="{FF2B5EF4-FFF2-40B4-BE49-F238E27FC236}">
                <a16:creationId xmlns:a16="http://schemas.microsoft.com/office/drawing/2014/main" id="{7AD43161-02B3-C28C-2E33-2FD2601DB5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7852912"/>
              </p:ext>
            </p:extLst>
          </p:nvPr>
        </p:nvGraphicFramePr>
        <p:xfrm>
          <a:off x="712940" y="2276562"/>
          <a:ext cx="105156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64682293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3082562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47340232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68081294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15295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Typy poznania/intenzita zapojenia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Občania/verejnosť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Zainteresovaní aktéri/</a:t>
                      </a:r>
                      <a:r>
                        <a:rPr lang="sk-SK" dirty="0" err="1"/>
                        <a:t>stakeholderi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Experti/odborníci</a:t>
                      </a: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lang="sk-SK" sz="2500" spc="600" dirty="0">
                          <a:solidFill>
                            <a:schemeClr val="tx1"/>
                          </a:solidFill>
                        </a:rPr>
                        <a:t>POLITICI</a:t>
                      </a:r>
                    </a:p>
                  </a:txBody>
                  <a:tcPr vert="vert" anchor="ctr" anchorCtr="1">
                    <a:pattFill prst="solidDmnd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288579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spolurozhodovanie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pattFill prst="solidDmnd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785224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pattFill prst="solidDmnd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127142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spolutvorba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pattFill prst="solidDmnd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620291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pattFill prst="solidDmnd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650020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diskusia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pattFill prst="solidDmnd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46931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pattFill prst="solidDmnd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628140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718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1692" y="365125"/>
            <a:ext cx="11659756" cy="1325563"/>
          </a:xfrm>
        </p:spPr>
        <p:txBody>
          <a:bodyPr/>
          <a:lstStyle/>
          <a:p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PROCESNÉ MAPY / 7 FÁZ PARTICIPATÍVNEHO </a:t>
            </a: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PROCESU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Našich 7 fáz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76" y="1690688"/>
            <a:ext cx="12011448" cy="428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34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124ED-4F4D-BCDF-7BB7-591A39B9D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0070C0"/>
                </a:solidFill>
              </a:rPr>
              <a:t>1.krok: Zmapuj všetkých aktérov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6D0F53-3940-53E9-7294-1D9CF73C2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k-SK" sz="2800" dirty="0">
                <a:latin typeface="+mj-lt"/>
              </a:rPr>
              <a:t>Kto je cieľovou skupinou materiálu? Koho sa materiál bude týkať? Na koho bude mať vplyv?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>
                <a:latin typeface="+mj-lt"/>
              </a:rPr>
              <a:t>Chýbajú nejaké dáta, informácie, poznanie? (aby materiál mohol reagovať na čo možno najširší okruh tých, ktorí ním budú ovplyvnení)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>
                <a:latin typeface="+mj-lt"/>
              </a:rPr>
              <a:t>Potrebujeme, aby pochopili, že materiál buď pomôže alebo neohrozí alebo ...? 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>
                <a:latin typeface="+mj-lt"/>
              </a:rPr>
              <a:t>Potrebujeme vysvetľovať, aby sme získali prehľad o odpore alebo podpore?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800" dirty="0">
                <a:latin typeface="+mj-lt"/>
              </a:rPr>
              <a:t>K</a:t>
            </a:r>
            <a:r>
              <a:rPr lang="sk-SK" dirty="0">
                <a:latin typeface="+mj-lt"/>
              </a:rPr>
              <a:t>to musí byť povinne </a:t>
            </a:r>
            <a:r>
              <a:rPr lang="sk-SK" dirty="0" smtClean="0">
                <a:latin typeface="+mj-lt"/>
              </a:rPr>
              <a:t>zapojený?</a:t>
            </a:r>
            <a:endParaRPr lang="sk-SK" dirty="0">
              <a:latin typeface="+mj-lt"/>
            </a:endParaRPr>
          </a:p>
        </p:txBody>
      </p:sp>
      <p:pic>
        <p:nvPicPr>
          <p:cNvPr id="4" name="Obrázok 3" descr="Obrázok, na ktorom je kruh, text, grafika, písmo&#10;&#10;Automaticky generovaný popis">
            <a:extLst>
              <a:ext uri="{FF2B5EF4-FFF2-40B4-BE49-F238E27FC236}">
                <a16:creationId xmlns:a16="http://schemas.microsoft.com/office/drawing/2014/main" id="{0B8AED49-38D1-8CC4-233F-91241074A5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2774" y="5451010"/>
            <a:ext cx="1419225" cy="140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524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124ED-4F4D-BCDF-7BB7-591A39B9D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61952"/>
          </a:xfrm>
        </p:spPr>
        <p:txBody>
          <a:bodyPr/>
          <a:lstStyle/>
          <a:p>
            <a:r>
              <a:rPr lang="sk-SK" b="1" dirty="0" smtClean="0">
                <a:solidFill>
                  <a:srgbClr val="0070C0"/>
                </a:solidFill>
              </a:rPr>
              <a:t>CVIČENIE</a:t>
            </a:r>
            <a:endParaRPr lang="sk-SK" b="1" dirty="0">
              <a:solidFill>
                <a:srgbClr val="0070C0"/>
              </a:solidFill>
            </a:endParaRPr>
          </a:p>
        </p:txBody>
      </p:sp>
      <p:pic>
        <p:nvPicPr>
          <p:cNvPr id="4" name="Obrázok 3" descr="Obrázok, na ktorom je kruh, text, grafika, písmo&#10;&#10;Automaticky generovaný popis">
            <a:extLst>
              <a:ext uri="{FF2B5EF4-FFF2-40B4-BE49-F238E27FC236}">
                <a16:creationId xmlns:a16="http://schemas.microsoft.com/office/drawing/2014/main" id="{0B8AED49-38D1-8CC4-233F-91241074A5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2774" y="5451010"/>
            <a:ext cx="1419225" cy="1406990"/>
          </a:xfrm>
          <a:prstGeom prst="rect">
            <a:avLst/>
          </a:prstGeom>
        </p:spPr>
      </p:pic>
      <p:sp>
        <p:nvSpPr>
          <p:cNvPr id="5" name="Zástupný objekt pre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MAPOVANIE A KLASTROVANIE AKTÉROV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747937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3286</TotalTime>
  <Words>876</Words>
  <Application>Microsoft Office PowerPoint</Application>
  <PresentationFormat>Širokouhlá</PresentationFormat>
  <Paragraphs>142</Paragraphs>
  <Slides>21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Motív Office</vt:lpstr>
      <vt:lpstr>VITAJTE</vt:lpstr>
      <vt:lpstr>Prečo potrebujeme participáciu? </vt:lpstr>
      <vt:lpstr>Základné pojmy</vt:lpstr>
      <vt:lpstr>Typy participácie + typy poznania</vt:lpstr>
      <vt:lpstr>Riadená a občianska participácia</vt:lpstr>
      <vt:lpstr>Základná logika uvažovania nad aktérmi</vt:lpstr>
      <vt:lpstr>PROCESNÉ MAPY / 7 FÁZ PARTICIPATÍVNEHO PROCESU</vt:lpstr>
      <vt:lpstr>1.krok: Zmapuj všetkých aktérov</vt:lpstr>
      <vt:lpstr>CVIČENIE</vt:lpstr>
      <vt:lpstr>OBED 12:30 – 13:30</vt:lpstr>
      <vt:lpstr>DEBRIEF Z MAPOVANIA osi x /y MOC/VPLYV</vt:lpstr>
      <vt:lpstr>7 krokov ako navrhovať parti proces</vt:lpstr>
      <vt:lpstr>Krok 2: Jednotlivo posúď vplyv (negatívny aj pozitívny) a (ne)záujem aktérov o pripravovaný materiál</vt:lpstr>
      <vt:lpstr>Krok 3: Identifikuj a prizvi legitímnych zástupcov jednotlivých organizovaných záujmov</vt:lpstr>
      <vt:lpstr>Ako môžem preverovať oprávnenosť zastupovania? </vt:lpstr>
      <vt:lpstr>Krok 4: Prever existenciu konfliktov</vt:lpstr>
      <vt:lpstr>  Krok 7: Vyber vhodný nástroj zapojenia  </vt:lpstr>
      <vt:lpstr>Trojuholníková logika v tvorbe návrhu PP</vt:lpstr>
      <vt:lpstr>Prezentácia programu PowerPoint</vt:lpstr>
      <vt:lpstr>Ďakujem za pozornosť!  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mnoho ďalších otázok na ktoré budeme spoločne hľadať odpovede...</dc:title>
  <dc:creator>Alexandra Poláková Suchalová</dc:creator>
  <cp:lastModifiedBy>Alena Petrželková</cp:lastModifiedBy>
  <cp:revision>23</cp:revision>
  <cp:lastPrinted>2023-12-06T17:38:42Z</cp:lastPrinted>
  <dcterms:created xsi:type="dcterms:W3CDTF">2023-06-28T09:37:03Z</dcterms:created>
  <dcterms:modified xsi:type="dcterms:W3CDTF">2023-12-06T17:40:04Z</dcterms:modified>
</cp:coreProperties>
</file>